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033C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033C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033C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34286" y="-113334"/>
            <a:ext cx="5075427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0033C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1140" y="2993617"/>
            <a:ext cx="4201160" cy="1535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2209800"/>
            <a:ext cx="8496300" cy="31341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03630">
              <a:lnSpc>
                <a:spcPct val="100000"/>
              </a:lnSpc>
              <a:spcBef>
                <a:spcPts val="100"/>
              </a:spcBef>
            </a:pPr>
            <a:endParaRPr lang="en-US" sz="4200" b="1" dirty="0">
              <a:solidFill>
                <a:srgbClr val="0033CC"/>
              </a:solidFill>
              <a:latin typeface="Calibri"/>
              <a:cs typeface="Calibri"/>
            </a:endParaRPr>
          </a:p>
          <a:p>
            <a:pPr marL="1103630">
              <a:lnSpc>
                <a:spcPct val="100000"/>
              </a:lnSpc>
              <a:spcBef>
                <a:spcPts val="100"/>
              </a:spcBef>
            </a:pPr>
            <a:r>
              <a:rPr lang="en-US" sz="4200" b="1" dirty="0">
                <a:solidFill>
                  <a:srgbClr val="0033CC"/>
                </a:solidFill>
                <a:latin typeface="Calibri"/>
                <a:cs typeface="Calibri"/>
              </a:rPr>
              <a:t>BUSINESS PLAN AND PROPOSAL</a:t>
            </a:r>
            <a:endParaRPr sz="4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5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6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0478" y="0"/>
            <a:ext cx="200977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</a:t>
            </a:r>
            <a:r>
              <a:rPr spc="-60" dirty="0"/>
              <a:t>r</a:t>
            </a:r>
            <a:r>
              <a:rPr dirty="0"/>
              <a:t>oduct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771270"/>
            <a:ext cx="7853045" cy="27565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15" dirty="0">
                <a:latin typeface="Calibri"/>
                <a:cs typeface="Calibri"/>
              </a:rPr>
              <a:t>Product </a:t>
            </a:r>
            <a:r>
              <a:rPr sz="3200" b="1" spc="-10" dirty="0">
                <a:latin typeface="Calibri"/>
                <a:cs typeface="Calibri"/>
              </a:rPr>
              <a:t>line-up </a:t>
            </a:r>
            <a:r>
              <a:rPr sz="3200" b="1" spc="-20" dirty="0">
                <a:latin typeface="Calibri"/>
                <a:cs typeface="Calibri"/>
              </a:rPr>
              <a:t>(form </a:t>
            </a:r>
            <a:r>
              <a:rPr sz="3200" b="1" spc="-50" dirty="0">
                <a:latin typeface="Calibri"/>
                <a:cs typeface="Calibri"/>
              </a:rPr>
              <a:t>factor,</a:t>
            </a:r>
            <a:r>
              <a:rPr sz="3200" b="1" spc="90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functionality,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b="1" spc="-20" dirty="0">
                <a:latin typeface="Calibri"/>
                <a:cs typeface="Calibri"/>
              </a:rPr>
              <a:t>features, </a:t>
            </a:r>
            <a:r>
              <a:rPr sz="3200" b="1" spc="-10" dirty="0">
                <a:latin typeface="Calibri"/>
                <a:cs typeface="Calibri"/>
              </a:rPr>
              <a:t>intellectual</a:t>
            </a:r>
            <a:r>
              <a:rPr sz="3200" b="1" spc="7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property)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7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10" dirty="0">
                <a:latin typeface="Calibri"/>
                <a:cs typeface="Calibri"/>
              </a:rPr>
              <a:t>Roadmap: Definition </a:t>
            </a:r>
            <a:r>
              <a:rPr sz="3200" b="1" spc="-5" dirty="0">
                <a:latin typeface="Calibri"/>
                <a:cs typeface="Calibri"/>
              </a:rPr>
              <a:t>&amp;</a:t>
            </a:r>
            <a:r>
              <a:rPr sz="3200" b="1" spc="25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architecture</a:t>
            </a:r>
            <a:endParaRPr sz="3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770"/>
              </a:spcBef>
              <a:buClr>
                <a:srgbClr val="FF0000"/>
              </a:buClr>
              <a:buFont typeface="Wingdings"/>
              <a:buChar char=""/>
              <a:tabLst>
                <a:tab pos="756920" algn="l"/>
              </a:tabLst>
            </a:pPr>
            <a:r>
              <a:rPr sz="3200" b="1" spc="-15" dirty="0">
                <a:latin typeface="Calibri"/>
                <a:cs typeface="Calibri"/>
              </a:rPr>
              <a:t>Development </a:t>
            </a:r>
            <a:r>
              <a:rPr sz="3200" b="1" spc="-5" dirty="0">
                <a:latin typeface="Calibri"/>
                <a:cs typeface="Calibri"/>
              </a:rPr>
              <a:t>&amp; </a:t>
            </a:r>
            <a:r>
              <a:rPr sz="3200" b="1" spc="-20" dirty="0">
                <a:latin typeface="Calibri"/>
                <a:cs typeface="Calibri"/>
              </a:rPr>
              <a:t>operations</a:t>
            </a:r>
            <a:r>
              <a:rPr sz="3200" b="1" spc="5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plan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7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10" dirty="0">
                <a:latin typeface="Calibri"/>
                <a:cs typeface="Calibri"/>
              </a:rPr>
              <a:t>Highlight </a:t>
            </a:r>
            <a:r>
              <a:rPr sz="3200" b="1" spc="-5" dirty="0">
                <a:latin typeface="Calibri"/>
                <a:cs typeface="Calibri"/>
              </a:rPr>
              <a:t>specific </a:t>
            </a:r>
            <a:r>
              <a:rPr sz="3200" b="1" spc="-10" dirty="0">
                <a:latin typeface="Calibri"/>
                <a:cs typeface="Calibri"/>
              </a:rPr>
              <a:t>values being </a:t>
            </a:r>
            <a:r>
              <a:rPr sz="3200" b="1" spc="-20" dirty="0">
                <a:latin typeface="Calibri"/>
                <a:cs typeface="Calibri"/>
              </a:rPr>
              <a:t>offered </a:t>
            </a:r>
            <a:r>
              <a:rPr sz="3200" b="1" spc="-15" dirty="0">
                <a:latin typeface="Calibri"/>
                <a:cs typeface="Calibri"/>
              </a:rPr>
              <a:t>to</a:t>
            </a:r>
            <a:r>
              <a:rPr sz="3200" b="1" spc="114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the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3163" y="3503421"/>
            <a:ext cx="160337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spc="-20" dirty="0">
                <a:latin typeface="Calibri"/>
                <a:cs typeface="Calibri"/>
              </a:rPr>
              <a:t>customer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20923" y="3442715"/>
            <a:ext cx="6324600" cy="3416935"/>
          </a:xfrm>
          <a:custGeom>
            <a:avLst/>
            <a:gdLst/>
            <a:ahLst/>
            <a:cxnLst/>
            <a:rect l="l" t="t" r="r" b="b"/>
            <a:pathLst>
              <a:path w="6324600" h="3416934">
                <a:moveTo>
                  <a:pt x="0" y="3416808"/>
                </a:moveTo>
                <a:lnTo>
                  <a:pt x="6324600" y="3416808"/>
                </a:lnTo>
                <a:lnTo>
                  <a:pt x="6324600" y="0"/>
                </a:lnTo>
                <a:lnTo>
                  <a:pt x="0" y="0"/>
                </a:lnTo>
                <a:lnTo>
                  <a:pt x="0" y="341680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20923" y="3442715"/>
            <a:ext cx="6324600" cy="3416935"/>
          </a:xfrm>
          <a:custGeom>
            <a:avLst/>
            <a:gdLst/>
            <a:ahLst/>
            <a:cxnLst/>
            <a:rect l="l" t="t" r="r" b="b"/>
            <a:pathLst>
              <a:path w="6324600" h="3416934">
                <a:moveTo>
                  <a:pt x="0" y="3416808"/>
                </a:moveTo>
                <a:lnTo>
                  <a:pt x="6324600" y="3416808"/>
                </a:lnTo>
                <a:lnTo>
                  <a:pt x="6324600" y="0"/>
                </a:lnTo>
                <a:lnTo>
                  <a:pt x="0" y="0"/>
                </a:lnTo>
                <a:lnTo>
                  <a:pt x="0" y="3416808"/>
                </a:lnTo>
                <a:close/>
              </a:path>
            </a:pathLst>
          </a:custGeom>
          <a:ln w="9144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899029" y="3458083"/>
            <a:ext cx="6106160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libri"/>
                <a:cs typeface="Calibri"/>
              </a:rPr>
              <a:t>Five values offered to </a:t>
            </a:r>
            <a:r>
              <a:rPr sz="2400" b="1" dirty="0">
                <a:latin typeface="Calibri"/>
                <a:cs typeface="Calibri"/>
              </a:rPr>
              <a:t>a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customer</a:t>
            </a:r>
            <a:endParaRPr sz="2400">
              <a:latin typeface="Calibri"/>
              <a:cs typeface="Calibri"/>
            </a:endParaRPr>
          </a:p>
          <a:p>
            <a:pPr marL="383540" indent="-370840">
              <a:lnSpc>
                <a:spcPct val="100000"/>
              </a:lnSpc>
              <a:buAutoNum type="arabicPeriod"/>
              <a:tabLst>
                <a:tab pos="383540" algn="l"/>
                <a:tab pos="384175" algn="l"/>
              </a:tabLst>
            </a:pPr>
            <a:r>
              <a:rPr sz="2400" b="1" spc="-5" dirty="0">
                <a:latin typeface="Calibri"/>
                <a:cs typeface="Calibri"/>
              </a:rPr>
              <a:t>Product: </a:t>
            </a:r>
            <a:r>
              <a:rPr sz="2400" b="1" spc="-10" dirty="0">
                <a:latin typeface="Calibri"/>
                <a:cs typeface="Calibri"/>
              </a:rPr>
              <a:t>Performance, </a:t>
            </a:r>
            <a:r>
              <a:rPr sz="2400" b="1" spc="-20" dirty="0">
                <a:latin typeface="Calibri"/>
                <a:cs typeface="Calibri"/>
              </a:rPr>
              <a:t>quality,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features,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spc="-10" dirty="0">
                <a:latin typeface="Calibri"/>
                <a:cs typeface="Calibri"/>
              </a:rPr>
              <a:t>brand, </a:t>
            </a:r>
            <a:r>
              <a:rPr sz="2400" b="1" dirty="0">
                <a:latin typeface="Calibri"/>
                <a:cs typeface="Calibri"/>
              </a:rPr>
              <a:t>selection, </a:t>
            </a:r>
            <a:r>
              <a:rPr sz="2400" b="1" spc="-5" dirty="0">
                <a:latin typeface="Calibri"/>
                <a:cs typeface="Calibri"/>
              </a:rPr>
              <a:t>search, </a:t>
            </a:r>
            <a:r>
              <a:rPr sz="2400" b="1" spc="-20" dirty="0">
                <a:latin typeface="Calibri"/>
                <a:cs typeface="Calibri"/>
              </a:rPr>
              <a:t>easy </a:t>
            </a:r>
            <a:r>
              <a:rPr sz="2400" b="1" spc="-10" dirty="0">
                <a:latin typeface="Calibri"/>
                <a:cs typeface="Calibri"/>
              </a:rPr>
              <a:t>to </a:t>
            </a:r>
            <a:r>
              <a:rPr sz="2400" b="1" spc="-5" dirty="0">
                <a:latin typeface="Calibri"/>
                <a:cs typeface="Calibri"/>
              </a:rPr>
              <a:t>use, </a:t>
            </a:r>
            <a:r>
              <a:rPr sz="2400" b="1" spc="-20" dirty="0">
                <a:latin typeface="Calibri"/>
                <a:cs typeface="Calibri"/>
              </a:rPr>
              <a:t>safe</a:t>
            </a:r>
            <a:endParaRPr sz="2400">
              <a:latin typeface="Calibri"/>
              <a:cs typeface="Calibri"/>
            </a:endParaRPr>
          </a:p>
          <a:p>
            <a:pPr marL="383540" indent="-370840">
              <a:lnSpc>
                <a:spcPct val="100000"/>
              </a:lnSpc>
              <a:spcBef>
                <a:spcPts val="5"/>
              </a:spcBef>
              <a:buAutoNum type="arabicPeriod" startAt="2"/>
              <a:tabLst>
                <a:tab pos="383540" algn="l"/>
                <a:tab pos="384175" algn="l"/>
              </a:tabLst>
            </a:pPr>
            <a:r>
              <a:rPr sz="2400" b="1" spc="-5" dirty="0">
                <a:latin typeface="Calibri"/>
                <a:cs typeface="Calibri"/>
              </a:rPr>
              <a:t>Price: </a:t>
            </a:r>
            <a:r>
              <a:rPr sz="2400" b="1" spc="-50" dirty="0">
                <a:latin typeface="Calibri"/>
                <a:cs typeface="Calibri"/>
              </a:rPr>
              <a:t>Fair, </a:t>
            </a:r>
            <a:r>
              <a:rPr sz="2400" b="1" spc="-5" dirty="0">
                <a:latin typeface="Calibri"/>
                <a:cs typeface="Calibri"/>
              </a:rPr>
              <a:t>visible, </a:t>
            </a:r>
            <a:r>
              <a:rPr sz="2400" b="1" spc="-10" dirty="0">
                <a:latin typeface="Calibri"/>
                <a:cs typeface="Calibri"/>
              </a:rPr>
              <a:t>consistent, </a:t>
            </a:r>
            <a:r>
              <a:rPr sz="2400" b="1" spc="-5" dirty="0">
                <a:latin typeface="Calibri"/>
                <a:cs typeface="Calibri"/>
              </a:rPr>
              <a:t>and</a:t>
            </a:r>
            <a:r>
              <a:rPr sz="2400" b="1" spc="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reasonable</a:t>
            </a:r>
            <a:endParaRPr sz="2400">
              <a:latin typeface="Calibri"/>
              <a:cs typeface="Calibri"/>
            </a:endParaRPr>
          </a:p>
          <a:p>
            <a:pPr marL="383540" indent="-370840">
              <a:lnSpc>
                <a:spcPct val="100000"/>
              </a:lnSpc>
              <a:buAutoNum type="arabicPeriod" startAt="2"/>
              <a:tabLst>
                <a:tab pos="383540" algn="l"/>
                <a:tab pos="384175" algn="l"/>
              </a:tabLst>
            </a:pPr>
            <a:r>
              <a:rPr sz="2400" b="1" spc="-5" dirty="0">
                <a:latin typeface="Calibri"/>
                <a:cs typeface="Calibri"/>
              </a:rPr>
              <a:t>Access: </a:t>
            </a:r>
            <a:r>
              <a:rPr sz="2400" b="1" spc="-10" dirty="0">
                <a:latin typeface="Calibri"/>
                <a:cs typeface="Calibri"/>
              </a:rPr>
              <a:t>Convenient, </a:t>
            </a:r>
            <a:r>
              <a:rPr sz="2400" b="1" spc="-5" dirty="0">
                <a:latin typeface="Calibri"/>
                <a:cs typeface="Calibri"/>
              </a:rPr>
              <a:t>location, </a:t>
            </a:r>
            <a:r>
              <a:rPr sz="2400" b="1" spc="-30" dirty="0">
                <a:latin typeface="Calibri"/>
                <a:cs typeface="Calibri"/>
              </a:rPr>
              <a:t>nearby,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at-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hand, </a:t>
            </a:r>
            <a:r>
              <a:rPr sz="2400" b="1" spc="-20" dirty="0">
                <a:latin typeface="Calibri"/>
                <a:cs typeface="Calibri"/>
              </a:rPr>
              <a:t>easy </a:t>
            </a:r>
            <a:r>
              <a:rPr sz="2400" b="1" spc="-10" dirty="0">
                <a:latin typeface="Calibri"/>
                <a:cs typeface="Calibri"/>
              </a:rPr>
              <a:t>to </a:t>
            </a:r>
            <a:r>
              <a:rPr sz="2400" b="1" dirty="0">
                <a:latin typeface="Calibri"/>
                <a:cs typeface="Calibri"/>
              </a:rPr>
              <a:t>find, in a </a:t>
            </a:r>
            <a:r>
              <a:rPr sz="2400" b="1" spc="-5" dirty="0">
                <a:latin typeface="Calibri"/>
                <a:cs typeface="Calibri"/>
              </a:rPr>
              <a:t>reasonable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time</a:t>
            </a:r>
            <a:endParaRPr sz="2400">
              <a:latin typeface="Calibri"/>
              <a:cs typeface="Calibri"/>
            </a:endParaRPr>
          </a:p>
          <a:p>
            <a:pPr marL="383540" indent="-370840">
              <a:lnSpc>
                <a:spcPct val="100000"/>
              </a:lnSpc>
              <a:buAutoNum type="arabicPeriod" startAt="4"/>
              <a:tabLst>
                <a:tab pos="383540" algn="l"/>
                <a:tab pos="384175" algn="l"/>
              </a:tabLst>
            </a:pPr>
            <a:r>
              <a:rPr sz="2400" b="1" spc="-5" dirty="0">
                <a:latin typeface="Calibri"/>
                <a:cs typeface="Calibri"/>
              </a:rPr>
              <a:t>Service: </a:t>
            </a:r>
            <a:r>
              <a:rPr sz="2400" b="1" dirty="0">
                <a:latin typeface="Calibri"/>
                <a:cs typeface="Calibri"/>
              </a:rPr>
              <a:t>Ordering, </a:t>
            </a:r>
            <a:r>
              <a:rPr sz="2400" b="1" spc="-25" dirty="0">
                <a:latin typeface="Calibri"/>
                <a:cs typeface="Calibri"/>
              </a:rPr>
              <a:t>delivery, </a:t>
            </a:r>
            <a:r>
              <a:rPr sz="2400" b="1" spc="-10" dirty="0">
                <a:latin typeface="Calibri"/>
                <a:cs typeface="Calibri"/>
              </a:rPr>
              <a:t>return,</a:t>
            </a:r>
            <a:r>
              <a:rPr sz="2400" b="1" spc="7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check-out</a:t>
            </a:r>
            <a:endParaRPr sz="2400">
              <a:latin typeface="Calibri"/>
              <a:cs typeface="Calibri"/>
            </a:endParaRPr>
          </a:p>
          <a:p>
            <a:pPr marL="383540" indent="-370840">
              <a:lnSpc>
                <a:spcPct val="100000"/>
              </a:lnSpc>
              <a:spcBef>
                <a:spcPts val="5"/>
              </a:spcBef>
              <a:buAutoNum type="arabicPeriod" startAt="4"/>
              <a:tabLst>
                <a:tab pos="383540" algn="l"/>
                <a:tab pos="384175" algn="l"/>
              </a:tabLst>
            </a:pPr>
            <a:r>
              <a:rPr sz="2400" b="1" spc="-5" dirty="0">
                <a:latin typeface="Calibri"/>
                <a:cs typeface="Calibri"/>
              </a:rPr>
              <a:t>Experience: Emotional, respect,</a:t>
            </a:r>
            <a:r>
              <a:rPr sz="2400" b="1" spc="-6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ambiance,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Calibri"/>
                <a:cs typeface="Calibri"/>
              </a:rPr>
              <a:t>fun, </a:t>
            </a:r>
            <a:r>
              <a:rPr sz="2400" b="1" spc="-25" dirty="0">
                <a:latin typeface="Calibri"/>
                <a:cs typeface="Calibri"/>
              </a:rPr>
              <a:t>intimacy, </a:t>
            </a:r>
            <a:r>
              <a:rPr sz="2400" b="1" spc="-5" dirty="0">
                <a:latin typeface="Calibri"/>
                <a:cs typeface="Calibri"/>
              </a:rPr>
              <a:t>relationships,</a:t>
            </a:r>
            <a:r>
              <a:rPr sz="2400" b="1" spc="-5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community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305800" y="0"/>
            <a:ext cx="838200" cy="832485"/>
          </a:xfrm>
          <a:custGeom>
            <a:avLst/>
            <a:gdLst/>
            <a:ahLst/>
            <a:cxnLst/>
            <a:rect l="l" t="t" r="r" b="b"/>
            <a:pathLst>
              <a:path w="838200" h="832485">
                <a:moveTo>
                  <a:pt x="0" y="832103"/>
                </a:moveTo>
                <a:lnTo>
                  <a:pt x="838200" y="832103"/>
                </a:lnTo>
                <a:lnTo>
                  <a:pt x="838200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387333" y="0"/>
            <a:ext cx="6407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0" dirty="0">
                <a:solidFill>
                  <a:srgbClr val="FFFFFF"/>
                </a:solidFill>
                <a:latin typeface="Calibri"/>
                <a:cs typeface="Calibri"/>
              </a:rPr>
              <a:t>#8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1000" y="4800600"/>
            <a:ext cx="2133600" cy="1076325"/>
          </a:xfrm>
          <a:prstGeom prst="rect">
            <a:avLst/>
          </a:prstGeom>
          <a:solidFill>
            <a:srgbClr val="00AF50"/>
          </a:solidFill>
        </p:spPr>
        <p:txBody>
          <a:bodyPr vert="horz" wrap="square" lIns="0" tIns="222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sz="3200" b="1" spc="-15" dirty="0">
                <a:solidFill>
                  <a:srgbClr val="FFFF00"/>
                </a:solidFill>
                <a:latin typeface="Calibri"/>
                <a:cs typeface="Calibri"/>
              </a:rPr>
              <a:t>Product-</a:t>
            </a:r>
            <a:endParaRPr sz="3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3200" b="1" spc="-30" dirty="0">
                <a:solidFill>
                  <a:srgbClr val="FFFF00"/>
                </a:solidFill>
                <a:latin typeface="Calibri"/>
                <a:cs typeface="Calibri"/>
              </a:rPr>
              <a:t>Market</a:t>
            </a:r>
            <a:r>
              <a:rPr sz="3200" b="1" spc="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3200" b="1" spc="-5" dirty="0">
                <a:solidFill>
                  <a:srgbClr val="FFFF00"/>
                </a:solidFill>
                <a:latin typeface="Calibri"/>
                <a:cs typeface="Calibri"/>
              </a:rPr>
              <a:t>Fit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9623" y="0"/>
            <a:ext cx="398716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Business</a:t>
            </a:r>
            <a:r>
              <a:rPr spc="-85" dirty="0"/>
              <a:t> </a:t>
            </a:r>
            <a:r>
              <a:rPr spc="-5" dirty="0"/>
              <a:t>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443214"/>
            <a:ext cx="7521575" cy="3538854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869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20" dirty="0">
                <a:latin typeface="Calibri"/>
                <a:cs typeface="Calibri"/>
              </a:rPr>
              <a:t>Revenue</a:t>
            </a:r>
            <a:r>
              <a:rPr sz="3200" b="1" spc="3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model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65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5" dirty="0">
                <a:latin typeface="Calibri"/>
                <a:cs typeface="Calibri"/>
              </a:rPr>
              <a:t>Pricing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65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5" dirty="0">
                <a:latin typeface="Calibri"/>
                <a:cs typeface="Calibri"/>
              </a:rPr>
              <a:t>Unit</a:t>
            </a:r>
            <a:r>
              <a:rPr sz="3200" b="1" spc="1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economics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7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30" dirty="0">
                <a:latin typeface="Calibri"/>
                <a:cs typeface="Calibri"/>
              </a:rPr>
              <a:t>Average </a:t>
            </a:r>
            <a:r>
              <a:rPr sz="3200" b="1" spc="-15" dirty="0">
                <a:latin typeface="Calibri"/>
                <a:cs typeface="Calibri"/>
              </a:rPr>
              <a:t>account size </a:t>
            </a:r>
            <a:r>
              <a:rPr sz="3200" b="1" spc="-20" dirty="0">
                <a:latin typeface="Calibri"/>
                <a:cs typeface="Calibri"/>
              </a:rPr>
              <a:t>and/or </a:t>
            </a:r>
            <a:r>
              <a:rPr sz="3200" b="1" spc="-15" dirty="0">
                <a:latin typeface="Calibri"/>
                <a:cs typeface="Calibri"/>
              </a:rPr>
              <a:t>lifetime</a:t>
            </a:r>
            <a:r>
              <a:rPr sz="3200" b="1" spc="150" dirty="0">
                <a:latin typeface="Calibri"/>
                <a:cs typeface="Calibri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value</a:t>
            </a:r>
            <a:endParaRPr sz="3200">
              <a:latin typeface="Calibri"/>
              <a:cs typeface="Calibri"/>
            </a:endParaRPr>
          </a:p>
          <a:p>
            <a:pPr marL="448309" indent="-435609">
              <a:lnSpc>
                <a:spcPct val="100000"/>
              </a:lnSpc>
              <a:spcBef>
                <a:spcPts val="770"/>
              </a:spcBef>
              <a:buClr>
                <a:srgbClr val="FF0000"/>
              </a:buClr>
              <a:buFont typeface="Wingdings"/>
              <a:buChar char=""/>
              <a:tabLst>
                <a:tab pos="448309" algn="l"/>
                <a:tab pos="448945" algn="l"/>
              </a:tabLst>
            </a:pPr>
            <a:r>
              <a:rPr sz="3200" b="1" spc="-5" dirty="0">
                <a:latin typeface="Calibri"/>
                <a:cs typeface="Calibri"/>
              </a:rPr>
              <a:t>Sales </a:t>
            </a:r>
            <a:r>
              <a:rPr sz="3200" b="1" spc="-10" dirty="0">
                <a:latin typeface="Calibri"/>
                <a:cs typeface="Calibri"/>
              </a:rPr>
              <a:t>&amp; distribution</a:t>
            </a:r>
            <a:r>
              <a:rPr sz="3200" b="1" spc="5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model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7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15" dirty="0">
                <a:latin typeface="Calibri"/>
                <a:cs typeface="Calibri"/>
              </a:rPr>
              <a:t>Customer/pipeline</a:t>
            </a:r>
            <a:r>
              <a:rPr sz="3200" b="1" spc="75" dirty="0">
                <a:latin typeface="Calibri"/>
                <a:cs typeface="Calibri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list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4054805"/>
            <a:ext cx="210248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30" dirty="0">
                <a:latin typeface="Calibri"/>
                <a:cs typeface="Calibri"/>
              </a:rPr>
              <a:t>Key</a:t>
            </a:r>
            <a:r>
              <a:rPr sz="3200" b="1" spc="-7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assets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82923" y="4183379"/>
            <a:ext cx="5562600" cy="2676525"/>
          </a:xfrm>
          <a:custGeom>
            <a:avLst/>
            <a:gdLst/>
            <a:ahLst/>
            <a:cxnLst/>
            <a:rect l="l" t="t" r="r" b="b"/>
            <a:pathLst>
              <a:path w="5562600" h="2676525">
                <a:moveTo>
                  <a:pt x="0" y="2676143"/>
                </a:moveTo>
                <a:lnTo>
                  <a:pt x="5562600" y="2676143"/>
                </a:lnTo>
                <a:lnTo>
                  <a:pt x="5562600" y="0"/>
                </a:lnTo>
                <a:lnTo>
                  <a:pt x="0" y="0"/>
                </a:lnTo>
                <a:lnTo>
                  <a:pt x="0" y="2676143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587496" y="4187950"/>
            <a:ext cx="5558155" cy="267208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21590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170"/>
              </a:spcBef>
            </a:pPr>
            <a:r>
              <a:rPr sz="2400" b="1" spc="-10" dirty="0">
                <a:latin typeface="Calibri"/>
                <a:cs typeface="Calibri"/>
              </a:rPr>
              <a:t>Customer </a:t>
            </a:r>
            <a:r>
              <a:rPr sz="2400" b="1" spc="-35" dirty="0">
                <a:latin typeface="Calibri"/>
                <a:cs typeface="Calibri"/>
              </a:rPr>
              <a:t>Value</a:t>
            </a:r>
            <a:r>
              <a:rPr sz="2400" b="1" spc="-5" dirty="0">
                <a:latin typeface="Calibri"/>
                <a:cs typeface="Calibri"/>
              </a:rPr>
              <a:t> Proposition</a:t>
            </a:r>
            <a:endParaRPr sz="2400">
              <a:latin typeface="Calibri"/>
              <a:cs typeface="Calibri"/>
            </a:endParaRPr>
          </a:p>
          <a:p>
            <a:pPr marL="86360" marR="270510">
              <a:lnSpc>
                <a:spcPct val="200100"/>
              </a:lnSpc>
            </a:pPr>
            <a:r>
              <a:rPr sz="2400" b="1" spc="-25" dirty="0">
                <a:latin typeface="Calibri"/>
                <a:cs typeface="Calibri"/>
              </a:rPr>
              <a:t>Technology </a:t>
            </a:r>
            <a:r>
              <a:rPr sz="2400" b="1" spc="-5" dirty="0">
                <a:latin typeface="Calibri"/>
                <a:cs typeface="Calibri"/>
              </a:rPr>
              <a:t>and </a:t>
            </a:r>
            <a:r>
              <a:rPr sz="2400" b="1" spc="-10" dirty="0">
                <a:latin typeface="Calibri"/>
                <a:cs typeface="Calibri"/>
              </a:rPr>
              <a:t>Operations </a:t>
            </a:r>
            <a:r>
              <a:rPr sz="2400" b="1" spc="-15" dirty="0">
                <a:latin typeface="Calibri"/>
                <a:cs typeface="Calibri"/>
              </a:rPr>
              <a:t>Management  </a:t>
            </a:r>
            <a:r>
              <a:rPr sz="2400" b="1" spc="-30" dirty="0">
                <a:latin typeface="Calibri"/>
                <a:cs typeface="Calibri"/>
              </a:rPr>
              <a:t>Go-To-Market</a:t>
            </a:r>
            <a:r>
              <a:rPr sz="2400" b="1" spc="-15" dirty="0">
                <a:latin typeface="Calibri"/>
                <a:cs typeface="Calibri"/>
              </a:rPr>
              <a:t> Strategy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Times New Roman"/>
              <a:cs typeface="Times New Roman"/>
            </a:endParaRPr>
          </a:p>
          <a:p>
            <a:pPr marL="86360">
              <a:lnSpc>
                <a:spcPct val="100000"/>
              </a:lnSpc>
            </a:pPr>
            <a:r>
              <a:rPr sz="2400" b="1" spc="-5" dirty="0">
                <a:latin typeface="Calibri"/>
                <a:cs typeface="Calibri"/>
              </a:rPr>
              <a:t>Profit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Formula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305800" y="0"/>
            <a:ext cx="838200" cy="832485"/>
          </a:xfrm>
          <a:custGeom>
            <a:avLst/>
            <a:gdLst/>
            <a:ahLst/>
            <a:cxnLst/>
            <a:rect l="l" t="t" r="r" b="b"/>
            <a:pathLst>
              <a:path w="838200" h="832485">
                <a:moveTo>
                  <a:pt x="0" y="832103"/>
                </a:moveTo>
                <a:lnTo>
                  <a:pt x="838200" y="832103"/>
                </a:lnTo>
                <a:lnTo>
                  <a:pt x="838200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387333" y="0"/>
            <a:ext cx="6407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0" dirty="0">
                <a:solidFill>
                  <a:srgbClr val="FFFFFF"/>
                </a:solidFill>
                <a:latin typeface="Calibri"/>
                <a:cs typeface="Calibri"/>
              </a:rPr>
              <a:t>#9</a:t>
            </a:r>
            <a:endParaRPr sz="4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6244" y="0"/>
            <a:ext cx="810788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Fina</a:t>
            </a:r>
            <a:r>
              <a:rPr spc="-20" dirty="0"/>
              <a:t>n</a:t>
            </a:r>
            <a:r>
              <a:rPr spc="-5" dirty="0"/>
              <a:t>cials</a:t>
            </a:r>
            <a:r>
              <a:rPr lang="en-US" spc="-5" dirty="0"/>
              <a:t> - Income Statement</a:t>
            </a:r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536244" y="1053322"/>
            <a:ext cx="2707005" cy="295338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869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10" dirty="0">
                <a:latin typeface="Calibri"/>
                <a:cs typeface="Calibri"/>
              </a:rPr>
              <a:t>P&amp;L</a:t>
            </a:r>
            <a:endParaRPr sz="32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65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5" dirty="0">
                <a:latin typeface="Calibri"/>
                <a:cs typeface="Calibri"/>
              </a:rPr>
              <a:t>Balance</a:t>
            </a:r>
            <a:r>
              <a:rPr sz="3200" b="1" spc="-65" dirty="0">
                <a:latin typeface="Calibri"/>
                <a:cs typeface="Calibri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sheet</a:t>
            </a:r>
            <a:endParaRPr sz="32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65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10" dirty="0">
                <a:latin typeface="Calibri"/>
                <a:cs typeface="Calibri"/>
              </a:rPr>
              <a:t>Cash</a:t>
            </a:r>
            <a:r>
              <a:rPr sz="3200" b="1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flow</a:t>
            </a:r>
            <a:endParaRPr sz="32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65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10" dirty="0">
                <a:latin typeface="Calibri"/>
                <a:cs typeface="Calibri"/>
              </a:rPr>
              <a:t>Cap table</a:t>
            </a:r>
            <a:endParaRPr sz="32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65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10" dirty="0">
                <a:latin typeface="Calibri"/>
                <a:cs typeface="Calibri"/>
              </a:rPr>
              <a:t>The</a:t>
            </a:r>
            <a:r>
              <a:rPr sz="3200" b="1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deal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33800" y="1295400"/>
            <a:ext cx="4910328" cy="5190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713988" y="1275588"/>
            <a:ext cx="4950460" cy="5230495"/>
          </a:xfrm>
          <a:custGeom>
            <a:avLst/>
            <a:gdLst/>
            <a:ahLst/>
            <a:cxnLst/>
            <a:rect l="l" t="t" r="r" b="b"/>
            <a:pathLst>
              <a:path w="4950459" h="5230495">
                <a:moveTo>
                  <a:pt x="0" y="5230367"/>
                </a:moveTo>
                <a:lnTo>
                  <a:pt x="4949952" y="5230367"/>
                </a:lnTo>
                <a:lnTo>
                  <a:pt x="4949952" y="0"/>
                </a:lnTo>
                <a:lnTo>
                  <a:pt x="0" y="0"/>
                </a:lnTo>
                <a:lnTo>
                  <a:pt x="0" y="5230367"/>
                </a:lnTo>
                <a:close/>
              </a:path>
            </a:pathLst>
          </a:custGeom>
          <a:ln w="39624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8723" y="3997452"/>
            <a:ext cx="3124200" cy="2554605"/>
          </a:xfrm>
          <a:prstGeom prst="rect">
            <a:avLst/>
          </a:prstGeom>
          <a:solidFill>
            <a:srgbClr val="FFC000"/>
          </a:solidFill>
          <a:ln w="9144">
            <a:solidFill>
              <a:srgbClr val="000000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229"/>
              </a:spcBef>
            </a:pPr>
            <a:r>
              <a:rPr sz="2000" b="1" spc="-15" dirty="0">
                <a:latin typeface="Calibri"/>
                <a:cs typeface="Calibri"/>
              </a:rPr>
              <a:t>Present </a:t>
            </a:r>
            <a:r>
              <a:rPr sz="2000" b="1" spc="-5" dirty="0">
                <a:latin typeface="Calibri"/>
                <a:cs typeface="Calibri"/>
              </a:rPr>
              <a:t>summary </a:t>
            </a:r>
            <a:r>
              <a:rPr sz="2000" b="1" dirty="0">
                <a:latin typeface="Calibri"/>
                <a:cs typeface="Calibri"/>
              </a:rPr>
              <a:t>of </a:t>
            </a:r>
            <a:r>
              <a:rPr sz="2000" b="1" spc="-10" dirty="0">
                <a:latin typeface="Calibri"/>
                <a:cs typeface="Calibri"/>
              </a:rPr>
              <a:t>these</a:t>
            </a:r>
            <a:endParaRPr sz="2000">
              <a:latin typeface="Calibri"/>
              <a:cs typeface="Calibri"/>
            </a:endParaRPr>
          </a:p>
          <a:p>
            <a:pPr marL="90170">
              <a:lnSpc>
                <a:spcPct val="100000"/>
              </a:lnSpc>
            </a:pPr>
            <a:r>
              <a:rPr sz="2000" b="1" spc="-15" dirty="0">
                <a:latin typeface="Calibri"/>
                <a:cs typeface="Calibri"/>
              </a:rPr>
              <a:t>statements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here.</a:t>
            </a:r>
            <a:endParaRPr sz="2000">
              <a:latin typeface="Calibri"/>
              <a:cs typeface="Calibri"/>
            </a:endParaRPr>
          </a:p>
          <a:p>
            <a:pPr marL="90170" marR="271780">
              <a:lnSpc>
                <a:spcPct val="100000"/>
              </a:lnSpc>
            </a:pPr>
            <a:r>
              <a:rPr sz="2000" b="1" spc="-20" dirty="0">
                <a:latin typeface="Calibri"/>
                <a:cs typeface="Calibri"/>
              </a:rPr>
              <a:t>Keep </a:t>
            </a:r>
            <a:r>
              <a:rPr sz="2000" b="1" spc="-5" dirty="0">
                <a:latin typeface="Calibri"/>
                <a:cs typeface="Calibri"/>
              </a:rPr>
              <a:t>the </a:t>
            </a:r>
            <a:r>
              <a:rPr sz="2000" b="1" spc="-15" dirty="0">
                <a:latin typeface="Calibri"/>
                <a:cs typeface="Calibri"/>
              </a:rPr>
              <a:t>detailed  </a:t>
            </a:r>
            <a:r>
              <a:rPr sz="2000" b="1" spc="-10" dirty="0">
                <a:latin typeface="Calibri"/>
                <a:cs typeface="Calibri"/>
              </a:rPr>
              <a:t>spreadsheets </a:t>
            </a:r>
            <a:r>
              <a:rPr sz="2000" b="1" spc="-15" dirty="0">
                <a:latin typeface="Calibri"/>
                <a:cs typeface="Calibri"/>
              </a:rPr>
              <a:t>available for  </a:t>
            </a:r>
            <a:r>
              <a:rPr sz="2000" b="1" spc="-5" dirty="0">
                <a:latin typeface="Calibri"/>
                <a:cs typeface="Calibri"/>
              </a:rPr>
              <a:t>further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discussions.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90170">
              <a:lnSpc>
                <a:spcPct val="100000"/>
              </a:lnSpc>
              <a:spcBef>
                <a:spcPts val="5"/>
              </a:spcBef>
            </a:pPr>
            <a:r>
              <a:rPr sz="2000" b="1" spc="-20" dirty="0">
                <a:latin typeface="Calibri"/>
                <a:cs typeface="Calibri"/>
              </a:rPr>
              <a:t>Keep </a:t>
            </a:r>
            <a:r>
              <a:rPr sz="2000" b="1" spc="-5" dirty="0">
                <a:latin typeface="Calibri"/>
                <a:cs typeface="Calibri"/>
              </a:rPr>
              <a:t>the inputs made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to</a:t>
            </a:r>
            <a:endParaRPr sz="2000">
              <a:latin typeface="Calibri"/>
              <a:cs typeface="Calibri"/>
            </a:endParaRPr>
          </a:p>
          <a:p>
            <a:pPr marL="90170">
              <a:lnSpc>
                <a:spcPct val="100000"/>
              </a:lnSpc>
            </a:pPr>
            <a:r>
              <a:rPr sz="2000" b="1" spc="-5" dirty="0">
                <a:latin typeface="Calibri"/>
                <a:cs typeface="Calibri"/>
              </a:rPr>
              <a:t>the </a:t>
            </a:r>
            <a:r>
              <a:rPr sz="2000" b="1" spc="-10" dirty="0">
                <a:latin typeface="Calibri"/>
                <a:cs typeface="Calibri"/>
              </a:rPr>
              <a:t>financial </a:t>
            </a:r>
            <a:r>
              <a:rPr sz="2000" b="1" spc="-5" dirty="0">
                <a:latin typeface="Calibri"/>
                <a:cs typeface="Calibri"/>
              </a:rPr>
              <a:t>model</a:t>
            </a:r>
            <a:r>
              <a:rPr sz="2000" b="1" spc="0" dirty="0">
                <a:latin typeface="Calibri"/>
                <a:cs typeface="Calibri"/>
              </a:rPr>
              <a:t> </a:t>
            </a:r>
            <a:r>
              <a:rPr sz="2000" b="1" spc="-30" dirty="0">
                <a:latin typeface="Calibri"/>
                <a:cs typeface="Calibri"/>
              </a:rPr>
              <a:t>ready.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326123" y="1296924"/>
            <a:ext cx="2286000" cy="1015365"/>
          </a:xfrm>
          <a:custGeom>
            <a:avLst/>
            <a:gdLst/>
            <a:ahLst/>
            <a:cxnLst/>
            <a:rect l="l" t="t" r="r" b="b"/>
            <a:pathLst>
              <a:path w="2286000" h="1015364">
                <a:moveTo>
                  <a:pt x="0" y="1014984"/>
                </a:moveTo>
                <a:lnTo>
                  <a:pt x="2286000" y="1014984"/>
                </a:lnTo>
                <a:lnTo>
                  <a:pt x="2286000" y="0"/>
                </a:lnTo>
                <a:lnTo>
                  <a:pt x="0" y="0"/>
                </a:lnTo>
                <a:lnTo>
                  <a:pt x="0" y="101498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330696" y="1298447"/>
            <a:ext cx="2313940" cy="100901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26670" rIns="0" bIns="0" rtlCol="0">
            <a:spAutoFit/>
          </a:bodyPr>
          <a:lstStyle/>
          <a:p>
            <a:pPr marL="86995" marR="259079">
              <a:lnSpc>
                <a:spcPct val="100000"/>
              </a:lnSpc>
              <a:spcBef>
                <a:spcPts val="210"/>
              </a:spcBef>
            </a:pPr>
            <a:r>
              <a:rPr sz="2000" b="1" spc="-15" dirty="0">
                <a:latin typeface="Calibri"/>
                <a:cs typeface="Calibri"/>
              </a:rPr>
              <a:t>Revenue </a:t>
            </a:r>
            <a:r>
              <a:rPr sz="2000" b="1" spc="-10" dirty="0">
                <a:latin typeface="Calibri"/>
                <a:cs typeface="Calibri"/>
              </a:rPr>
              <a:t>streams  </a:t>
            </a:r>
            <a:r>
              <a:rPr sz="2000" b="1" spc="-15" dirty="0">
                <a:latin typeface="Calibri"/>
                <a:cs typeface="Calibri"/>
              </a:rPr>
              <a:t>Cost </a:t>
            </a:r>
            <a:r>
              <a:rPr sz="2000" b="1" spc="-10" dirty="0">
                <a:latin typeface="Calibri"/>
                <a:cs typeface="Calibri"/>
              </a:rPr>
              <a:t>structure  </a:t>
            </a:r>
            <a:r>
              <a:rPr sz="2000" b="1" spc="-5" dirty="0">
                <a:latin typeface="Calibri"/>
                <a:cs typeface="Calibri"/>
              </a:rPr>
              <a:t>Financing/Funding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100"/>
              </a:spcBef>
            </a:pPr>
            <a:r>
              <a:rPr dirty="0"/>
              <a:t>Financials</a:t>
            </a:r>
            <a:r>
              <a:rPr spc="-65" dirty="0"/>
              <a:t> </a:t>
            </a:r>
            <a:r>
              <a:rPr spc="0" dirty="0"/>
              <a:t>Summary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-6350" y="976630"/>
          <a:ext cx="8991600" cy="57740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53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b="1" spc="-50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Year</a:t>
                      </a:r>
                      <a:r>
                        <a:rPr sz="2800" b="1" spc="-4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b="1" spc="-5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Year</a:t>
                      </a:r>
                      <a:r>
                        <a:rPr sz="2800" b="1" spc="-50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b="1" spc="-5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Year </a:t>
                      </a:r>
                      <a:r>
                        <a:rPr sz="2800" b="1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b="1" spc="-5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Year </a:t>
                      </a:r>
                      <a:r>
                        <a:rPr sz="2800" b="1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b="1" spc="-50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Year</a:t>
                      </a:r>
                      <a:r>
                        <a:rPr sz="2800" b="1" spc="-5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400" b="1" spc="-1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Revenue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400" b="1" spc="-10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Cost </a:t>
                      </a:r>
                      <a:r>
                        <a:rPr sz="2400" b="1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of Goods</a:t>
                      </a:r>
                      <a:r>
                        <a:rPr sz="2400" b="1" spc="-6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Sold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284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400" b="1" spc="-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Gross</a:t>
                      </a:r>
                      <a:r>
                        <a:rPr sz="2400" b="1" spc="-50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Profit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400" b="1" spc="-10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Operating</a:t>
                      </a:r>
                      <a:r>
                        <a:rPr sz="2400" b="1" spc="-5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Expenses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00" b="1" spc="-10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Operating</a:t>
                      </a:r>
                      <a:r>
                        <a:rPr sz="2400" b="1" spc="-5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Income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00" b="1" spc="-1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Interest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00" b="1" spc="-1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Net </a:t>
                      </a:r>
                      <a:r>
                        <a:rPr sz="2400" b="1" spc="-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Income</a:t>
                      </a:r>
                      <a:r>
                        <a:rPr sz="2400" b="1" spc="-3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1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Before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97790">
                        <a:lnSpc>
                          <a:spcPct val="100000"/>
                        </a:lnSpc>
                      </a:pPr>
                      <a:r>
                        <a:rPr sz="2400" b="1" spc="-60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Taxes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400" b="1" spc="-60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Taxes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6260"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400" b="1" spc="-1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Net</a:t>
                      </a:r>
                      <a:r>
                        <a:rPr sz="2400" b="1" spc="0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0033CC"/>
                          </a:solidFill>
                          <a:latin typeface="Calibri"/>
                          <a:cs typeface="Calibri"/>
                        </a:rPr>
                        <a:t>Income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8001000" y="0"/>
            <a:ext cx="1143000" cy="832485"/>
          </a:xfrm>
          <a:custGeom>
            <a:avLst/>
            <a:gdLst/>
            <a:ahLst/>
            <a:cxnLst/>
            <a:rect l="l" t="t" r="r" b="b"/>
            <a:pathLst>
              <a:path w="1143000" h="832485">
                <a:moveTo>
                  <a:pt x="0" y="832103"/>
                </a:moveTo>
                <a:lnTo>
                  <a:pt x="1143000" y="832103"/>
                </a:lnTo>
                <a:lnTo>
                  <a:pt x="1143000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082533" y="0"/>
            <a:ext cx="947419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" dirty="0">
                <a:solidFill>
                  <a:srgbClr val="FFFFFF"/>
                </a:solidFill>
                <a:latin typeface="Calibri"/>
                <a:cs typeface="Calibri"/>
              </a:rPr>
              <a:t>#10</a:t>
            </a:r>
            <a:endParaRPr sz="4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672857"/>
            <a:ext cx="8752840" cy="580072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48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70" dirty="0">
                <a:latin typeface="Calibri"/>
                <a:cs typeface="Calibri"/>
              </a:rPr>
              <a:t>Year </a:t>
            </a:r>
            <a:r>
              <a:rPr sz="3200" b="1" spc="-5" dirty="0">
                <a:latin typeface="Calibri"/>
                <a:cs typeface="Calibri"/>
              </a:rPr>
              <a:t>1 </a:t>
            </a:r>
            <a:r>
              <a:rPr sz="3200" b="1" spc="-10" dirty="0">
                <a:latin typeface="Calibri"/>
                <a:cs typeface="Calibri"/>
              </a:rPr>
              <a:t>&amp; </a:t>
            </a:r>
            <a:r>
              <a:rPr sz="3200" b="1" spc="-70" dirty="0">
                <a:latin typeface="Calibri"/>
                <a:cs typeface="Calibri"/>
              </a:rPr>
              <a:t>Year </a:t>
            </a:r>
            <a:r>
              <a:rPr sz="3200" b="1" spc="-5" dirty="0">
                <a:latin typeface="Calibri"/>
                <a:cs typeface="Calibri"/>
              </a:rPr>
              <a:t>2 </a:t>
            </a:r>
            <a:r>
              <a:rPr sz="3200" b="1" spc="-20" dirty="0">
                <a:latin typeface="Calibri"/>
                <a:cs typeface="Calibri"/>
              </a:rPr>
              <a:t>Estimates </a:t>
            </a:r>
            <a:r>
              <a:rPr sz="3200" b="1" spc="-5" dirty="0">
                <a:latin typeface="Calibri"/>
                <a:cs typeface="Calibri"/>
              </a:rPr>
              <a:t>of </a:t>
            </a:r>
            <a:r>
              <a:rPr sz="3200" b="1" spc="-20" dirty="0">
                <a:latin typeface="Calibri"/>
                <a:cs typeface="Calibri"/>
              </a:rPr>
              <a:t>costs </a:t>
            </a:r>
            <a:r>
              <a:rPr sz="3200" b="1" spc="-5" dirty="0">
                <a:latin typeface="Calibri"/>
                <a:cs typeface="Calibri"/>
              </a:rPr>
              <a:t>and</a:t>
            </a:r>
            <a:r>
              <a:rPr sz="3200" b="1" spc="335" dirty="0">
                <a:latin typeface="Calibri"/>
                <a:cs typeface="Calibri"/>
              </a:rPr>
              <a:t> </a:t>
            </a:r>
            <a:r>
              <a:rPr sz="3200" b="1" spc="-25" dirty="0">
                <a:latin typeface="Calibri"/>
                <a:cs typeface="Calibri"/>
              </a:rPr>
              <a:t>revenues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8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5" dirty="0">
                <a:latin typeface="Calibri"/>
                <a:cs typeface="Calibri"/>
              </a:rPr>
              <a:t>Based on </a:t>
            </a:r>
            <a:r>
              <a:rPr sz="3200" b="1" spc="-70" dirty="0">
                <a:latin typeface="Calibri"/>
                <a:cs typeface="Calibri"/>
              </a:rPr>
              <a:t>TAM, </a:t>
            </a:r>
            <a:r>
              <a:rPr sz="3200" b="1" spc="-20" dirty="0">
                <a:latin typeface="Calibri"/>
                <a:cs typeface="Calibri"/>
              </a:rPr>
              <a:t>SAM,</a:t>
            </a:r>
            <a:r>
              <a:rPr sz="3200" b="1" spc="9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TM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ts val="3650"/>
              </a:lnSpc>
              <a:spcBef>
                <a:spcPts val="384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10" dirty="0">
                <a:latin typeface="Calibri"/>
                <a:cs typeface="Calibri"/>
              </a:rPr>
              <a:t>Range </a:t>
            </a:r>
            <a:r>
              <a:rPr sz="3200" b="1" dirty="0">
                <a:latin typeface="Calibri"/>
                <a:cs typeface="Calibri"/>
              </a:rPr>
              <a:t>of </a:t>
            </a:r>
            <a:r>
              <a:rPr sz="3200" b="1" spc="-20" dirty="0">
                <a:latin typeface="Calibri"/>
                <a:cs typeface="Calibri"/>
              </a:rPr>
              <a:t>investments </a:t>
            </a:r>
            <a:r>
              <a:rPr sz="3200" b="1" spc="-10" dirty="0">
                <a:latin typeface="Calibri"/>
                <a:cs typeface="Calibri"/>
              </a:rPr>
              <a:t>needed at </a:t>
            </a:r>
            <a:r>
              <a:rPr sz="3200" b="1" spc="-5" dirty="0">
                <a:latin typeface="Calibri"/>
                <a:cs typeface="Calibri"/>
              </a:rPr>
              <a:t>each </a:t>
            </a:r>
            <a:r>
              <a:rPr sz="3200" b="1" spc="-25" dirty="0">
                <a:latin typeface="Calibri"/>
                <a:cs typeface="Calibri"/>
              </a:rPr>
              <a:t>stage</a:t>
            </a:r>
            <a:r>
              <a:rPr sz="3200" b="1" spc="12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based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ts val="3650"/>
              </a:lnSpc>
            </a:pPr>
            <a:r>
              <a:rPr sz="3200" b="1" spc="-5" dirty="0">
                <a:latin typeface="Calibri"/>
                <a:cs typeface="Calibri"/>
              </a:rPr>
              <a:t>on </a:t>
            </a:r>
            <a:r>
              <a:rPr sz="3200" b="1" spc="-15" dirty="0">
                <a:latin typeface="Calibri"/>
                <a:cs typeface="Calibri"/>
              </a:rPr>
              <a:t>development</a:t>
            </a:r>
            <a:r>
              <a:rPr sz="3200" b="1" spc="6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timeline</a:t>
            </a:r>
            <a:endParaRPr sz="3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85"/>
              </a:spcBef>
              <a:buClr>
                <a:srgbClr val="FF0000"/>
              </a:buClr>
              <a:buFont typeface="Wingdings"/>
              <a:buChar char=""/>
              <a:tabLst>
                <a:tab pos="756920" algn="l"/>
              </a:tabLst>
            </a:pPr>
            <a:r>
              <a:rPr sz="3200" b="1" spc="-25" dirty="0">
                <a:latin typeface="Calibri"/>
                <a:cs typeface="Calibri"/>
              </a:rPr>
              <a:t>For </a:t>
            </a:r>
            <a:r>
              <a:rPr sz="3200" b="1" spc="0" dirty="0">
                <a:latin typeface="Calibri"/>
                <a:cs typeface="Calibri"/>
              </a:rPr>
              <a:t>e.g.</a:t>
            </a:r>
            <a:r>
              <a:rPr sz="3200" b="1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:</a:t>
            </a:r>
            <a:endParaRPr sz="3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80"/>
              </a:spcBef>
              <a:buClr>
                <a:srgbClr val="FF0000"/>
              </a:buClr>
              <a:buFont typeface="Wingdings"/>
              <a:buChar char=""/>
              <a:tabLst>
                <a:tab pos="756920" algn="l"/>
              </a:tabLst>
            </a:pPr>
            <a:r>
              <a:rPr sz="3200" b="1" spc="-10" dirty="0">
                <a:latin typeface="Calibri"/>
                <a:cs typeface="Calibri"/>
              </a:rPr>
              <a:t>INR 1-10 </a:t>
            </a:r>
            <a:r>
              <a:rPr sz="3200" b="1" spc="-5" dirty="0">
                <a:latin typeface="Calibri"/>
                <a:cs typeface="Calibri"/>
              </a:rPr>
              <a:t>L –</a:t>
            </a:r>
            <a:r>
              <a:rPr sz="3200" b="1" spc="75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Bootstrap</a:t>
            </a:r>
            <a:endParaRPr sz="3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80"/>
              </a:spcBef>
              <a:buClr>
                <a:srgbClr val="FF0000"/>
              </a:buClr>
              <a:buFont typeface="Wingdings"/>
              <a:buChar char=""/>
              <a:tabLst>
                <a:tab pos="756920" algn="l"/>
              </a:tabLst>
            </a:pPr>
            <a:r>
              <a:rPr sz="3200" b="1" spc="-10" dirty="0">
                <a:latin typeface="Calibri"/>
                <a:cs typeface="Calibri"/>
              </a:rPr>
              <a:t>INR </a:t>
            </a:r>
            <a:r>
              <a:rPr sz="3200" b="1" spc="-15" dirty="0">
                <a:latin typeface="Calibri"/>
                <a:cs typeface="Calibri"/>
              </a:rPr>
              <a:t>10-100 </a:t>
            </a:r>
            <a:r>
              <a:rPr sz="3200" b="1" spc="-5" dirty="0">
                <a:latin typeface="Calibri"/>
                <a:cs typeface="Calibri"/>
              </a:rPr>
              <a:t>L – </a:t>
            </a:r>
            <a:r>
              <a:rPr sz="3200" b="1" spc="-10" dirty="0">
                <a:latin typeface="Calibri"/>
                <a:cs typeface="Calibri"/>
              </a:rPr>
              <a:t>Angel, </a:t>
            </a:r>
            <a:r>
              <a:rPr sz="3200" b="1" spc="-15" dirty="0">
                <a:latin typeface="Calibri"/>
                <a:cs typeface="Calibri"/>
              </a:rPr>
              <a:t>Early</a:t>
            </a:r>
            <a:r>
              <a:rPr sz="3200" b="1" spc="130" dirty="0">
                <a:latin typeface="Calibri"/>
                <a:cs typeface="Calibri"/>
              </a:rPr>
              <a:t> </a:t>
            </a:r>
            <a:r>
              <a:rPr sz="3200" b="1" spc="-25" dirty="0">
                <a:latin typeface="Calibri"/>
                <a:cs typeface="Calibri"/>
              </a:rPr>
              <a:t>VCs</a:t>
            </a:r>
            <a:endParaRPr sz="3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84"/>
              </a:spcBef>
              <a:buClr>
                <a:srgbClr val="FF0000"/>
              </a:buClr>
              <a:buFont typeface="Wingdings"/>
              <a:buChar char=""/>
              <a:tabLst>
                <a:tab pos="756920" algn="l"/>
              </a:tabLst>
            </a:pPr>
            <a:r>
              <a:rPr sz="3200" b="1" spc="-10" dirty="0">
                <a:latin typeface="Calibri"/>
                <a:cs typeface="Calibri"/>
              </a:rPr>
              <a:t>INR 100-1000 </a:t>
            </a:r>
            <a:r>
              <a:rPr sz="3200" b="1" spc="-5" dirty="0">
                <a:latin typeface="Calibri"/>
                <a:cs typeface="Calibri"/>
              </a:rPr>
              <a:t>L –</a:t>
            </a:r>
            <a:r>
              <a:rPr sz="3200" b="1" spc="130" dirty="0">
                <a:latin typeface="Calibri"/>
                <a:cs typeface="Calibri"/>
              </a:rPr>
              <a:t> </a:t>
            </a:r>
            <a:r>
              <a:rPr sz="3200" b="1" spc="-25" dirty="0">
                <a:latin typeface="Calibri"/>
                <a:cs typeface="Calibri"/>
              </a:rPr>
              <a:t>VCs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95"/>
              </a:spcBef>
              <a:buClr>
                <a:srgbClr val="FF0000"/>
              </a:buClr>
              <a:buFont typeface="Wingdings"/>
              <a:buChar char=""/>
              <a:tabLst>
                <a:tab pos="357505" algn="l"/>
              </a:tabLst>
            </a:pPr>
            <a:r>
              <a:rPr sz="3600" b="1" dirty="0">
                <a:latin typeface="Calibri"/>
                <a:cs typeface="Calibri"/>
              </a:rPr>
              <a:t>Who do </a:t>
            </a:r>
            <a:r>
              <a:rPr sz="3600" b="1" spc="-15" dirty="0">
                <a:latin typeface="Calibri"/>
                <a:cs typeface="Calibri"/>
              </a:rPr>
              <a:t>you </a:t>
            </a:r>
            <a:r>
              <a:rPr sz="3600" b="1" dirty="0">
                <a:latin typeface="Calibri"/>
                <a:cs typeface="Calibri"/>
              </a:rPr>
              <a:t>see as </a:t>
            </a:r>
            <a:r>
              <a:rPr sz="3600" b="1" spc="-10" dirty="0">
                <a:latin typeface="Calibri"/>
                <a:cs typeface="Calibri"/>
              </a:rPr>
              <a:t>prospective</a:t>
            </a:r>
            <a:r>
              <a:rPr sz="3600" b="1" spc="-25" dirty="0">
                <a:latin typeface="Calibri"/>
                <a:cs typeface="Calibri"/>
              </a:rPr>
              <a:t> </a:t>
            </a:r>
            <a:r>
              <a:rPr sz="3600" b="1" spc="-20" dirty="0">
                <a:latin typeface="Calibri"/>
                <a:cs typeface="Calibri"/>
              </a:rPr>
              <a:t>investors?</a:t>
            </a:r>
            <a:endParaRPr sz="3600">
              <a:latin typeface="Calibri"/>
              <a:cs typeface="Calibri"/>
            </a:endParaRPr>
          </a:p>
          <a:p>
            <a:pPr marL="756285" lvl="1" indent="-286385">
              <a:lnSpc>
                <a:spcPts val="3650"/>
              </a:lnSpc>
              <a:spcBef>
                <a:spcPts val="425"/>
              </a:spcBef>
              <a:buClr>
                <a:srgbClr val="FF0000"/>
              </a:buClr>
              <a:buFont typeface="Wingdings"/>
              <a:buChar char=""/>
              <a:tabLst>
                <a:tab pos="756920" algn="l"/>
              </a:tabLst>
            </a:pPr>
            <a:r>
              <a:rPr sz="3200" b="1" spc="-15" dirty="0">
                <a:latin typeface="Calibri"/>
                <a:cs typeface="Calibri"/>
              </a:rPr>
              <a:t>Approach </a:t>
            </a:r>
            <a:r>
              <a:rPr sz="3200" b="1" spc="-10" dirty="0">
                <a:latin typeface="Calibri"/>
                <a:cs typeface="Calibri"/>
              </a:rPr>
              <a:t>these based </a:t>
            </a:r>
            <a:r>
              <a:rPr sz="3200" b="1" spc="-5" dirty="0">
                <a:latin typeface="Calibri"/>
                <a:cs typeface="Calibri"/>
              </a:rPr>
              <a:t>on </a:t>
            </a:r>
            <a:r>
              <a:rPr sz="3200" b="1" spc="-10" dirty="0">
                <a:latin typeface="Calibri"/>
                <a:cs typeface="Calibri"/>
              </a:rPr>
              <a:t>their </a:t>
            </a:r>
            <a:r>
              <a:rPr sz="3200" b="1" spc="-15" dirty="0">
                <a:latin typeface="Calibri"/>
                <a:cs typeface="Calibri"/>
              </a:rPr>
              <a:t>philosophy</a:t>
            </a:r>
            <a:r>
              <a:rPr sz="3200" b="1" spc="12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and</a:t>
            </a:r>
            <a:endParaRPr sz="3200">
              <a:latin typeface="Calibri"/>
              <a:cs typeface="Calibri"/>
            </a:endParaRPr>
          </a:p>
          <a:p>
            <a:pPr marL="756285">
              <a:lnSpc>
                <a:spcPts val="3650"/>
              </a:lnSpc>
            </a:pPr>
            <a:r>
              <a:rPr sz="3200" b="1" spc="-10" dirty="0">
                <a:latin typeface="Calibri"/>
                <a:cs typeface="Calibri"/>
              </a:rPr>
              <a:t>funding</a:t>
            </a:r>
            <a:r>
              <a:rPr sz="3200" b="1" spc="25" dirty="0">
                <a:latin typeface="Calibri"/>
                <a:cs typeface="Calibri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size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01000" y="0"/>
            <a:ext cx="1143000" cy="832485"/>
          </a:xfrm>
          <a:custGeom>
            <a:avLst/>
            <a:gdLst/>
            <a:ahLst/>
            <a:cxnLst/>
            <a:rect l="l" t="t" r="r" b="b"/>
            <a:pathLst>
              <a:path w="1143000" h="832485">
                <a:moveTo>
                  <a:pt x="0" y="832103"/>
                </a:moveTo>
                <a:lnTo>
                  <a:pt x="1143000" y="832103"/>
                </a:lnTo>
                <a:lnTo>
                  <a:pt x="1143000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895159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00" spc="-5" dirty="0"/>
              <a:t>Raising </a:t>
            </a:r>
            <a:r>
              <a:rPr sz="4300" spc="-15" dirty="0"/>
              <a:t>Money; </a:t>
            </a:r>
            <a:r>
              <a:rPr sz="4300" spc="-10" dirty="0"/>
              <a:t>Making and </a:t>
            </a:r>
            <a:r>
              <a:rPr sz="4300" spc="-5" dirty="0"/>
              <a:t>Selling</a:t>
            </a:r>
            <a:r>
              <a:rPr sz="4300" spc="0" dirty="0"/>
              <a:t> </a:t>
            </a:r>
            <a:r>
              <a:rPr sz="7200" spc="-7" baseline="-8101" dirty="0">
                <a:solidFill>
                  <a:srgbClr val="FFFFFF"/>
                </a:solidFill>
              </a:rPr>
              <a:t>#11</a:t>
            </a:r>
            <a:endParaRPr sz="7200" baseline="-810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4158" y="3021609"/>
            <a:ext cx="701929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0" b="1" spc="-30" dirty="0">
                <a:solidFill>
                  <a:srgbClr val="0033CC"/>
                </a:solidFill>
                <a:latin typeface="Calibri"/>
                <a:cs typeface="Calibri"/>
              </a:rPr>
              <a:t>Just </a:t>
            </a:r>
            <a:r>
              <a:rPr sz="8000" b="1" spc="-10" dirty="0">
                <a:solidFill>
                  <a:srgbClr val="0033CC"/>
                </a:solidFill>
                <a:latin typeface="Calibri"/>
                <a:cs typeface="Calibri"/>
              </a:rPr>
              <a:t>Do </a:t>
            </a:r>
            <a:r>
              <a:rPr sz="8000" b="1" spc="-5" dirty="0">
                <a:solidFill>
                  <a:srgbClr val="0033CC"/>
                </a:solidFill>
                <a:latin typeface="Calibri"/>
                <a:cs typeface="Calibri"/>
              </a:rPr>
              <a:t>It.</a:t>
            </a:r>
            <a:r>
              <a:rPr sz="8000" b="1" spc="-10" dirty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8000" b="1" spc="-30" dirty="0">
                <a:solidFill>
                  <a:srgbClr val="0033CC"/>
                </a:solidFill>
                <a:latin typeface="Calibri"/>
                <a:cs typeface="Calibri"/>
              </a:rPr>
              <a:t>NOW!</a:t>
            </a:r>
            <a:endParaRPr sz="8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444" y="1441704"/>
            <a:ext cx="2220595" cy="276987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819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000" b="1" spc="-5" dirty="0">
                <a:latin typeface="Calibri"/>
                <a:cs typeface="Calibri"/>
              </a:rPr>
              <a:t>Purpose</a:t>
            </a:r>
            <a:endParaRPr sz="30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2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000" b="1" spc="-10" dirty="0">
                <a:latin typeface="Calibri"/>
                <a:cs typeface="Calibri"/>
              </a:rPr>
              <a:t>Problem</a:t>
            </a:r>
            <a:endParaRPr sz="30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2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000" b="1" dirty="0">
                <a:latin typeface="Calibri"/>
                <a:cs typeface="Calibri"/>
              </a:rPr>
              <a:t>Solution</a:t>
            </a:r>
            <a:endParaRPr sz="30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2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000" b="1" spc="-25" dirty="0">
                <a:latin typeface="Calibri"/>
                <a:cs typeface="Calibri"/>
              </a:rPr>
              <a:t>Why</a:t>
            </a:r>
            <a:r>
              <a:rPr sz="3000" b="1" spc="-10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Now</a:t>
            </a:r>
            <a:endParaRPr sz="30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2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000" b="1" spc="-20" dirty="0">
                <a:latin typeface="Calibri"/>
                <a:cs typeface="Calibri"/>
              </a:rPr>
              <a:t>Market</a:t>
            </a:r>
            <a:r>
              <a:rPr sz="3000" b="1" spc="-80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Size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85917" y="1441704"/>
            <a:ext cx="2853055" cy="2769870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819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000" b="1" spc="-5" dirty="0">
                <a:latin typeface="Calibri"/>
                <a:cs typeface="Calibri"/>
              </a:rPr>
              <a:t>Competition</a:t>
            </a:r>
            <a:endParaRPr sz="30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2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000" b="1" spc="-15" dirty="0">
                <a:latin typeface="Calibri"/>
                <a:cs typeface="Calibri"/>
              </a:rPr>
              <a:t>Product</a:t>
            </a:r>
            <a:endParaRPr sz="30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2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000" b="1" dirty="0">
                <a:latin typeface="Calibri"/>
                <a:cs typeface="Calibri"/>
              </a:rPr>
              <a:t>Business</a:t>
            </a:r>
            <a:r>
              <a:rPr sz="3000" b="1" spc="-60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Model</a:t>
            </a:r>
            <a:endParaRPr sz="30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2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000" b="1" spc="-70" dirty="0">
                <a:latin typeface="Calibri"/>
                <a:cs typeface="Calibri"/>
              </a:rPr>
              <a:t>Team</a:t>
            </a:r>
            <a:endParaRPr sz="30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2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000" b="1" spc="-5" dirty="0">
                <a:latin typeface="Calibri"/>
                <a:cs typeface="Calibri"/>
              </a:rPr>
              <a:t>Financials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05200" y="1295400"/>
            <a:ext cx="1447800" cy="347789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29845" rIns="0" bIns="0" rtlCol="0">
            <a:spAutoFit/>
          </a:bodyPr>
          <a:lstStyle/>
          <a:p>
            <a:pPr marL="153670" marR="147955" indent="635" algn="ctr">
              <a:lnSpc>
                <a:spcPct val="100000"/>
              </a:lnSpc>
              <a:spcBef>
                <a:spcPts val="235"/>
              </a:spcBef>
            </a:pPr>
            <a:r>
              <a:rPr sz="2000" b="1" spc="-5" dirty="0">
                <a:latin typeface="Calibri"/>
                <a:cs typeface="Calibri"/>
              </a:rPr>
              <a:t>A product  or service  </a:t>
            </a:r>
            <a:r>
              <a:rPr sz="2000" b="1" spc="-10" dirty="0">
                <a:latin typeface="Calibri"/>
                <a:cs typeface="Calibri"/>
              </a:rPr>
              <a:t>around  which </a:t>
            </a:r>
            <a:r>
              <a:rPr sz="2000" b="1" spc="-15" dirty="0">
                <a:latin typeface="Calibri"/>
                <a:cs typeface="Calibri"/>
              </a:rPr>
              <a:t>you  </a:t>
            </a:r>
            <a:r>
              <a:rPr sz="2000" b="1" spc="-5" dirty="0">
                <a:latin typeface="Calibri"/>
                <a:cs typeface="Calibri"/>
              </a:rPr>
              <a:t>can </a:t>
            </a:r>
            <a:r>
              <a:rPr sz="2000" b="1" spc="-10" dirty="0">
                <a:latin typeface="Calibri"/>
                <a:cs typeface="Calibri"/>
              </a:rPr>
              <a:t>build</a:t>
            </a:r>
            <a:r>
              <a:rPr sz="2000" b="1" spc="-7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a  </a:t>
            </a:r>
            <a:r>
              <a:rPr sz="2000" b="1" spc="-10" dirty="0">
                <a:latin typeface="Calibri"/>
                <a:cs typeface="Calibri"/>
              </a:rPr>
              <a:t>profitable  </a:t>
            </a:r>
            <a:r>
              <a:rPr sz="2000" b="1" spc="-15" dirty="0">
                <a:latin typeface="Calibri"/>
                <a:cs typeface="Calibri"/>
              </a:rPr>
              <a:t>company  </a:t>
            </a:r>
            <a:r>
              <a:rPr sz="2000" b="1" spc="-5" dirty="0">
                <a:latin typeface="Calibri"/>
                <a:cs typeface="Calibri"/>
              </a:rPr>
              <a:t>and a </a:t>
            </a:r>
            <a:r>
              <a:rPr sz="2000" b="1" spc="-10" dirty="0">
                <a:latin typeface="Calibri"/>
                <a:cs typeface="Calibri"/>
              </a:rPr>
              <a:t>net  </a:t>
            </a:r>
            <a:r>
              <a:rPr sz="2000" b="1" spc="-15" dirty="0">
                <a:latin typeface="Calibri"/>
                <a:cs typeface="Calibri"/>
              </a:rPr>
              <a:t>positive  </a:t>
            </a:r>
            <a:r>
              <a:rPr sz="2000" b="1" spc="-10" dirty="0">
                <a:latin typeface="Calibri"/>
                <a:cs typeface="Calibri"/>
              </a:rPr>
              <a:t>return </a:t>
            </a:r>
            <a:r>
              <a:rPr sz="2000" b="1" spc="-15" dirty="0">
                <a:latin typeface="Calibri"/>
                <a:cs typeface="Calibri"/>
              </a:rPr>
              <a:t>to  </a:t>
            </a:r>
            <a:r>
              <a:rPr sz="2000" b="1" spc="-20" dirty="0">
                <a:latin typeface="Calibri"/>
                <a:cs typeface="Calibri"/>
              </a:rPr>
              <a:t>investors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800" y="381000"/>
            <a:ext cx="1752600" cy="832485"/>
          </a:xfrm>
          <a:prstGeom prst="rect">
            <a:avLst/>
          </a:prstGeom>
          <a:solidFill>
            <a:srgbClr val="943735"/>
          </a:solidFill>
        </p:spPr>
        <p:txBody>
          <a:bodyPr vert="horz" wrap="square" lIns="0" tIns="27305" rIns="0" bIns="0" rtlCol="0">
            <a:spAutoFit/>
          </a:bodyPr>
          <a:lstStyle/>
          <a:p>
            <a:pPr marL="210820" marR="112395" indent="-91440">
              <a:lnSpc>
                <a:spcPct val="100000"/>
              </a:lnSpc>
              <a:spcBef>
                <a:spcPts val="215"/>
              </a:spcBef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Who is</a:t>
            </a:r>
            <a:r>
              <a:rPr sz="2400" b="1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your  customer?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71800" y="228600"/>
            <a:ext cx="2438400" cy="832485"/>
          </a:xfrm>
          <a:prstGeom prst="rect">
            <a:avLst/>
          </a:prstGeom>
          <a:solidFill>
            <a:srgbClr val="943735"/>
          </a:solidFill>
        </p:spPr>
        <p:txBody>
          <a:bodyPr vert="horz" wrap="square" lIns="0" tIns="2730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215"/>
              </a:spcBef>
            </a:pP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What can 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4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endParaRPr sz="2400">
              <a:latin typeface="Calibri"/>
              <a:cs typeface="Calibri"/>
            </a:endParaRPr>
          </a:p>
          <a:p>
            <a:pPr marL="4445" algn="ctr">
              <a:lnSpc>
                <a:spcPct val="100000"/>
              </a:lnSpc>
            </a:pP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for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customer?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24600" y="228600"/>
            <a:ext cx="2590800" cy="1201420"/>
          </a:xfrm>
          <a:prstGeom prst="rect">
            <a:avLst/>
          </a:prstGeom>
          <a:solidFill>
            <a:srgbClr val="943735"/>
          </a:solidFill>
        </p:spPr>
        <p:txBody>
          <a:bodyPr vert="horz" wrap="square" lIns="0" tIns="27305" rIns="0" bIns="0" rtlCol="0">
            <a:spAutoFit/>
          </a:bodyPr>
          <a:lstStyle/>
          <a:p>
            <a:pPr marL="200660" marR="186690" indent="-2540" algn="ctr">
              <a:lnSpc>
                <a:spcPct val="100000"/>
              </a:lnSpc>
              <a:spcBef>
                <a:spcPts val="215"/>
              </a:spcBef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How does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your  customer</a:t>
            </a:r>
            <a:r>
              <a:rPr sz="2400" b="1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acquire 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4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product?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24200" y="5638800"/>
            <a:ext cx="2590800" cy="832485"/>
          </a:xfrm>
          <a:prstGeom prst="rect">
            <a:avLst/>
          </a:prstGeom>
          <a:solidFill>
            <a:srgbClr val="943735"/>
          </a:solidFill>
        </p:spPr>
        <p:txBody>
          <a:bodyPr vert="horz" wrap="square" lIns="0" tIns="2984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235"/>
              </a:spcBef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How do 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4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scale</a:t>
            </a:r>
            <a:endParaRPr sz="2400">
              <a:latin typeface="Calibri"/>
              <a:cs typeface="Calibri"/>
            </a:endParaRPr>
          </a:p>
          <a:p>
            <a:pPr marL="3810" algn="ctr">
              <a:lnSpc>
                <a:spcPct val="100000"/>
              </a:lnSpc>
            </a:pP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4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business?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72200" y="4876800"/>
            <a:ext cx="2590800" cy="1201420"/>
          </a:xfrm>
          <a:prstGeom prst="rect">
            <a:avLst/>
          </a:prstGeom>
          <a:solidFill>
            <a:srgbClr val="943735"/>
          </a:solidFill>
        </p:spPr>
        <p:txBody>
          <a:bodyPr vert="horz" wrap="square" lIns="0" tIns="29209" rIns="0" bIns="0" rtlCol="0">
            <a:spAutoFit/>
          </a:bodyPr>
          <a:lstStyle/>
          <a:p>
            <a:pPr marL="93980" marR="85090" algn="ctr">
              <a:lnSpc>
                <a:spcPct val="100000"/>
              </a:lnSpc>
              <a:spcBef>
                <a:spcPts val="229"/>
              </a:spcBef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How do </a:t>
            </a: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you</a:t>
            </a:r>
            <a:r>
              <a:rPr sz="2400" b="1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design  and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build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your  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product?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2400" y="4495800"/>
            <a:ext cx="2590800" cy="1201420"/>
          </a:xfrm>
          <a:prstGeom prst="rect">
            <a:avLst/>
          </a:prstGeom>
          <a:solidFill>
            <a:srgbClr val="943735"/>
          </a:solidFill>
        </p:spPr>
        <p:txBody>
          <a:bodyPr vert="horz" wrap="square" lIns="0" tIns="29209" rIns="0" bIns="0" rtlCol="0">
            <a:spAutoFit/>
          </a:bodyPr>
          <a:lstStyle/>
          <a:p>
            <a:pPr marL="323850" marR="316230" indent="1905" algn="ctr">
              <a:lnSpc>
                <a:spcPct val="100000"/>
              </a:lnSpc>
              <a:spcBef>
                <a:spcPts val="229"/>
              </a:spcBef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How do </a:t>
            </a:r>
            <a:r>
              <a:rPr sz="2400" b="1" spc="-25" dirty="0">
                <a:solidFill>
                  <a:srgbClr val="FFFFFF"/>
                </a:solidFill>
                <a:latin typeface="Calibri"/>
                <a:cs typeface="Calibri"/>
              </a:rPr>
              <a:t>make 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money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off</a:t>
            </a:r>
            <a:r>
              <a:rPr sz="2400" b="1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your  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product?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5679" y="0"/>
            <a:ext cx="461200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Company</a:t>
            </a:r>
            <a:r>
              <a:rPr spc="-45" dirty="0"/>
              <a:t> </a:t>
            </a:r>
            <a:r>
              <a:rPr spc="-10" dirty="0"/>
              <a:t>Purpose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771270"/>
            <a:ext cx="7437120" cy="21710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15" dirty="0">
                <a:latin typeface="Calibri"/>
                <a:cs typeface="Calibri"/>
              </a:rPr>
              <a:t>Define </a:t>
            </a:r>
            <a:r>
              <a:rPr sz="3200" b="1" spc="-10" dirty="0">
                <a:latin typeface="Calibri"/>
                <a:cs typeface="Calibri"/>
              </a:rPr>
              <a:t>the </a:t>
            </a:r>
            <a:r>
              <a:rPr sz="3200" b="1" spc="-15" dirty="0">
                <a:latin typeface="Calibri"/>
                <a:cs typeface="Calibri"/>
              </a:rPr>
              <a:t>company/business </a:t>
            </a:r>
            <a:r>
              <a:rPr sz="3200" b="1" spc="-5" dirty="0">
                <a:latin typeface="Calibri"/>
                <a:cs typeface="Calibri"/>
              </a:rPr>
              <a:t>in a</a:t>
            </a:r>
            <a:r>
              <a:rPr sz="3200" b="1" spc="11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single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b="1" spc="-20" dirty="0">
                <a:latin typeface="Calibri"/>
                <a:cs typeface="Calibri"/>
              </a:rPr>
              <a:t>declarative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sentence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7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10" dirty="0">
                <a:latin typeface="Calibri"/>
                <a:cs typeface="Calibri"/>
              </a:rPr>
              <a:t>Highlight </a:t>
            </a:r>
            <a:r>
              <a:rPr sz="3200" b="1" spc="-15" dirty="0">
                <a:latin typeface="Calibri"/>
                <a:cs typeface="Calibri"/>
              </a:rPr>
              <a:t>what you </a:t>
            </a:r>
            <a:r>
              <a:rPr sz="3200" b="1" spc="-20" dirty="0">
                <a:latin typeface="Calibri"/>
                <a:cs typeface="Calibri"/>
              </a:rPr>
              <a:t>are</a:t>
            </a:r>
            <a:r>
              <a:rPr sz="3200" b="1" spc="75" dirty="0">
                <a:latin typeface="Calibri"/>
                <a:cs typeface="Calibri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creating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7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5" dirty="0">
                <a:latin typeface="Calibri"/>
                <a:cs typeface="Calibri"/>
              </a:rPr>
              <a:t>Bring out </a:t>
            </a:r>
            <a:r>
              <a:rPr sz="3200" b="1" spc="-10" dirty="0">
                <a:latin typeface="Calibri"/>
                <a:cs typeface="Calibri"/>
              </a:rPr>
              <a:t>the </a:t>
            </a:r>
            <a:r>
              <a:rPr sz="3200" b="1" spc="-15" dirty="0">
                <a:latin typeface="Calibri"/>
                <a:cs typeface="Calibri"/>
              </a:rPr>
              <a:t>value </a:t>
            </a:r>
            <a:r>
              <a:rPr sz="3200" b="1" spc="-5" dirty="0">
                <a:latin typeface="Calibri"/>
                <a:cs typeface="Calibri"/>
              </a:rPr>
              <a:t>and </a:t>
            </a:r>
            <a:r>
              <a:rPr sz="3200" b="1" spc="-15" dirty="0">
                <a:latin typeface="Calibri"/>
                <a:cs typeface="Calibri"/>
              </a:rPr>
              <a:t>benefits</a:t>
            </a:r>
            <a:r>
              <a:rPr sz="3200" b="1" spc="50" dirty="0">
                <a:latin typeface="Calibri"/>
                <a:cs typeface="Calibri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emerging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2068" y="2917951"/>
            <a:ext cx="3092450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spc="-10" dirty="0">
                <a:latin typeface="Calibri"/>
                <a:cs typeface="Calibri"/>
              </a:rPr>
              <a:t>out </a:t>
            </a:r>
            <a:r>
              <a:rPr sz="3200" b="1" spc="-5" dirty="0">
                <a:latin typeface="Calibri"/>
                <a:cs typeface="Calibri"/>
              </a:rPr>
              <a:t>of </a:t>
            </a:r>
            <a:r>
              <a:rPr sz="3200" b="1" spc="-10" dirty="0">
                <a:latin typeface="Calibri"/>
                <a:cs typeface="Calibri"/>
              </a:rPr>
              <a:t>the</a:t>
            </a:r>
            <a:r>
              <a:rPr sz="3200" b="1" spc="-25" dirty="0">
                <a:latin typeface="Calibri"/>
                <a:cs typeface="Calibri"/>
              </a:rPr>
              <a:t> venture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49623" y="2971799"/>
            <a:ext cx="5066030" cy="3886200"/>
          </a:xfrm>
          <a:custGeom>
            <a:avLst/>
            <a:gdLst/>
            <a:ahLst/>
            <a:cxnLst/>
            <a:rect l="l" t="t" r="r" b="b"/>
            <a:pathLst>
              <a:path w="5066030" h="3886200">
                <a:moveTo>
                  <a:pt x="0" y="3886200"/>
                </a:moveTo>
                <a:lnTo>
                  <a:pt x="5065776" y="3886200"/>
                </a:lnTo>
                <a:lnTo>
                  <a:pt x="5065776" y="0"/>
                </a:lnTo>
                <a:lnTo>
                  <a:pt x="0" y="0"/>
                </a:lnTo>
                <a:lnTo>
                  <a:pt x="0" y="388620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168022" y="2957255"/>
            <a:ext cx="2425065" cy="57277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10"/>
              </a:spcBef>
            </a:pPr>
            <a:r>
              <a:rPr sz="1200" b="1" spc="80" dirty="0">
                <a:latin typeface="Verdana"/>
                <a:cs typeface="Verdana"/>
              </a:rPr>
              <a:t>Building </a:t>
            </a:r>
            <a:r>
              <a:rPr sz="1200" b="1" spc="114" dirty="0">
                <a:latin typeface="Verdana"/>
                <a:cs typeface="Verdana"/>
              </a:rPr>
              <a:t>A </a:t>
            </a:r>
            <a:r>
              <a:rPr sz="1200" b="1" spc="125" dirty="0">
                <a:latin typeface="Verdana"/>
                <a:cs typeface="Verdana"/>
              </a:rPr>
              <a:t>New</a:t>
            </a:r>
            <a:r>
              <a:rPr sz="1200" b="1" spc="-65" dirty="0">
                <a:latin typeface="Verdana"/>
                <a:cs typeface="Verdana"/>
              </a:rPr>
              <a:t> </a:t>
            </a:r>
            <a:r>
              <a:rPr sz="1200" b="1" spc="90" dirty="0">
                <a:latin typeface="Verdana"/>
                <a:cs typeface="Verdana"/>
              </a:rPr>
              <a:t>Business</a:t>
            </a:r>
            <a:endParaRPr sz="12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10"/>
              </a:spcBef>
            </a:pPr>
            <a:r>
              <a:rPr sz="1200" spc="75" dirty="0">
                <a:latin typeface="Verdana"/>
                <a:cs typeface="Verdana"/>
              </a:rPr>
              <a:t>Opportunity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10663" y="3866744"/>
            <a:ext cx="542290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100" dirty="0">
                <a:latin typeface="Verdana"/>
                <a:cs typeface="Verdana"/>
              </a:rPr>
              <a:t>V</a:t>
            </a:r>
            <a:r>
              <a:rPr sz="1200" spc="30" dirty="0">
                <a:latin typeface="Verdana"/>
                <a:cs typeface="Verdana"/>
              </a:rPr>
              <a:t>i</a:t>
            </a:r>
            <a:r>
              <a:rPr sz="1200" spc="80" dirty="0">
                <a:latin typeface="Verdana"/>
                <a:cs typeface="Verdana"/>
              </a:rPr>
              <a:t>s</a:t>
            </a:r>
            <a:r>
              <a:rPr sz="1200" spc="30" dirty="0">
                <a:latin typeface="Verdana"/>
                <a:cs typeface="Verdana"/>
              </a:rPr>
              <a:t>i</a:t>
            </a:r>
            <a:r>
              <a:rPr sz="1200" spc="90" dirty="0">
                <a:latin typeface="Verdana"/>
                <a:cs typeface="Verdana"/>
              </a:rPr>
              <a:t>on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70750" y="4413506"/>
            <a:ext cx="909955" cy="39624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34925">
              <a:lnSpc>
                <a:spcPct val="102099"/>
              </a:lnSpc>
              <a:spcBef>
                <a:spcPts val="75"/>
              </a:spcBef>
            </a:pPr>
            <a:r>
              <a:rPr sz="1200" spc="80" dirty="0">
                <a:latin typeface="Verdana"/>
                <a:cs typeface="Verdana"/>
              </a:rPr>
              <a:t>Access </a:t>
            </a:r>
            <a:r>
              <a:rPr sz="1200" spc="75" dirty="0">
                <a:latin typeface="Verdana"/>
                <a:cs typeface="Verdana"/>
              </a:rPr>
              <a:t>to  </a:t>
            </a:r>
            <a:r>
              <a:rPr sz="1200" spc="100" dirty="0">
                <a:latin typeface="Verdana"/>
                <a:cs typeface="Verdana"/>
              </a:rPr>
              <a:t>R</a:t>
            </a:r>
            <a:r>
              <a:rPr sz="1200" spc="90" dirty="0">
                <a:latin typeface="Verdana"/>
                <a:cs typeface="Verdana"/>
              </a:rPr>
              <a:t>e</a:t>
            </a:r>
            <a:r>
              <a:rPr sz="1200" spc="80" dirty="0">
                <a:latin typeface="Verdana"/>
                <a:cs typeface="Verdana"/>
              </a:rPr>
              <a:t>sources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60174" y="4413506"/>
            <a:ext cx="1242060" cy="39624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indent="155575">
              <a:lnSpc>
                <a:spcPct val="102099"/>
              </a:lnSpc>
              <a:spcBef>
                <a:spcPts val="75"/>
              </a:spcBef>
            </a:pPr>
            <a:r>
              <a:rPr sz="1200" spc="75" dirty="0">
                <a:latin typeface="Verdana"/>
                <a:cs typeface="Verdana"/>
              </a:rPr>
              <a:t>Distinctive  </a:t>
            </a:r>
            <a:r>
              <a:rPr sz="1200" spc="100" dirty="0">
                <a:latin typeface="Verdana"/>
                <a:cs typeface="Verdana"/>
              </a:rPr>
              <a:t>C</a:t>
            </a:r>
            <a:r>
              <a:rPr sz="1200" spc="90" dirty="0">
                <a:latin typeface="Verdana"/>
                <a:cs typeface="Verdana"/>
              </a:rPr>
              <a:t>o</a:t>
            </a:r>
            <a:r>
              <a:rPr sz="1200" spc="120" dirty="0">
                <a:latin typeface="Verdana"/>
                <a:cs typeface="Verdana"/>
              </a:rPr>
              <a:t>mp</a:t>
            </a:r>
            <a:r>
              <a:rPr sz="1200" spc="90" dirty="0">
                <a:latin typeface="Verdana"/>
                <a:cs typeface="Verdana"/>
              </a:rPr>
              <a:t>e</a:t>
            </a:r>
            <a:r>
              <a:rPr sz="1200" spc="50" dirty="0">
                <a:latin typeface="Verdana"/>
                <a:cs typeface="Verdana"/>
              </a:rPr>
              <a:t>t</a:t>
            </a:r>
            <a:r>
              <a:rPr sz="1200" spc="90" dirty="0">
                <a:latin typeface="Verdana"/>
                <a:cs typeface="Verdana"/>
              </a:rPr>
              <a:t>e</a:t>
            </a:r>
            <a:r>
              <a:rPr sz="1200" spc="85" dirty="0">
                <a:latin typeface="Verdana"/>
                <a:cs typeface="Verdana"/>
              </a:rPr>
              <a:t>nc</a:t>
            </a:r>
            <a:r>
              <a:rPr sz="1200" spc="30" dirty="0">
                <a:latin typeface="Verdana"/>
                <a:cs typeface="Verdana"/>
              </a:rPr>
              <a:t>i</a:t>
            </a:r>
            <a:r>
              <a:rPr sz="1200" spc="90" dirty="0">
                <a:latin typeface="Verdana"/>
                <a:cs typeface="Verdana"/>
              </a:rPr>
              <a:t>e</a:t>
            </a:r>
            <a:r>
              <a:rPr sz="1200" spc="75" dirty="0">
                <a:latin typeface="Verdana"/>
                <a:cs typeface="Verdana"/>
              </a:rPr>
              <a:t>s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10560" y="4413506"/>
            <a:ext cx="1245870" cy="39624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2725" marR="5080" indent="-200660">
              <a:lnSpc>
                <a:spcPct val="102099"/>
              </a:lnSpc>
              <a:spcBef>
                <a:spcPts val="75"/>
              </a:spcBef>
            </a:pPr>
            <a:r>
              <a:rPr sz="1200" spc="65" dirty="0">
                <a:latin typeface="Verdana"/>
                <a:cs typeface="Verdana"/>
              </a:rPr>
              <a:t>Capabilities</a:t>
            </a:r>
            <a:r>
              <a:rPr sz="1200" spc="0" dirty="0">
                <a:latin typeface="Verdana"/>
                <a:cs typeface="Verdana"/>
              </a:rPr>
              <a:t> </a:t>
            </a:r>
            <a:r>
              <a:rPr sz="1200" spc="75" dirty="0">
                <a:latin typeface="Verdana"/>
                <a:cs typeface="Verdana"/>
              </a:rPr>
              <a:t>of  the</a:t>
            </a:r>
            <a:r>
              <a:rPr sz="1200" spc="25" dirty="0">
                <a:latin typeface="Verdana"/>
                <a:cs typeface="Verdana"/>
              </a:rPr>
              <a:t> </a:t>
            </a:r>
            <a:r>
              <a:rPr sz="1200" spc="105" dirty="0">
                <a:latin typeface="Verdana"/>
                <a:cs typeface="Verdana"/>
              </a:rPr>
              <a:t>Team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89939" y="5160714"/>
            <a:ext cx="783590" cy="39624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9050" marR="5080" indent="-6985">
              <a:lnSpc>
                <a:spcPct val="102099"/>
              </a:lnSpc>
              <a:spcBef>
                <a:spcPts val="75"/>
              </a:spcBef>
            </a:pPr>
            <a:r>
              <a:rPr sz="1200" spc="100" dirty="0">
                <a:latin typeface="Verdana"/>
                <a:cs typeface="Verdana"/>
              </a:rPr>
              <a:t>B</a:t>
            </a:r>
            <a:r>
              <a:rPr sz="1200" spc="95" dirty="0">
                <a:latin typeface="Verdana"/>
                <a:cs typeface="Verdana"/>
              </a:rPr>
              <a:t>u</a:t>
            </a:r>
            <a:r>
              <a:rPr sz="1200" spc="80" dirty="0">
                <a:latin typeface="Verdana"/>
                <a:cs typeface="Verdana"/>
              </a:rPr>
              <a:t>s</a:t>
            </a:r>
            <a:r>
              <a:rPr sz="1200" spc="30" dirty="0">
                <a:latin typeface="Verdana"/>
                <a:cs typeface="Verdana"/>
              </a:rPr>
              <a:t>i</a:t>
            </a:r>
            <a:r>
              <a:rPr sz="1200" spc="100" dirty="0">
                <a:latin typeface="Verdana"/>
                <a:cs typeface="Verdana"/>
              </a:rPr>
              <a:t>n</a:t>
            </a:r>
            <a:r>
              <a:rPr sz="1200" spc="75" dirty="0">
                <a:latin typeface="Verdana"/>
                <a:cs typeface="Verdana"/>
              </a:rPr>
              <a:t>ess  Strategy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756119" y="5160714"/>
            <a:ext cx="758190" cy="39624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40640" marR="5080" indent="-28575">
              <a:lnSpc>
                <a:spcPct val="102099"/>
              </a:lnSpc>
              <a:spcBef>
                <a:spcPts val="75"/>
              </a:spcBef>
            </a:pPr>
            <a:r>
              <a:rPr sz="1200" spc="85" dirty="0">
                <a:latin typeface="Verdana"/>
                <a:cs typeface="Verdana"/>
              </a:rPr>
              <a:t>Indus</a:t>
            </a:r>
            <a:r>
              <a:rPr sz="1200" spc="50" dirty="0">
                <a:latin typeface="Verdana"/>
                <a:cs typeface="Verdana"/>
              </a:rPr>
              <a:t>t</a:t>
            </a:r>
            <a:r>
              <a:rPr sz="1200" spc="60" dirty="0">
                <a:latin typeface="Verdana"/>
                <a:cs typeface="Verdana"/>
              </a:rPr>
              <a:t>ry  </a:t>
            </a:r>
            <a:r>
              <a:rPr sz="1200" spc="80" dirty="0">
                <a:latin typeface="Verdana"/>
                <a:cs typeface="Verdana"/>
              </a:rPr>
              <a:t>Context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47384" y="5160714"/>
            <a:ext cx="957580" cy="58356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065" marR="5080" algn="ctr">
              <a:lnSpc>
                <a:spcPct val="102099"/>
              </a:lnSpc>
              <a:spcBef>
                <a:spcPts val="75"/>
              </a:spcBef>
            </a:pPr>
            <a:r>
              <a:rPr sz="1200" spc="85" dirty="0">
                <a:latin typeface="Verdana"/>
                <a:cs typeface="Verdana"/>
              </a:rPr>
              <a:t>Innova</a:t>
            </a:r>
            <a:r>
              <a:rPr sz="1200" spc="60" dirty="0">
                <a:latin typeface="Verdana"/>
                <a:cs typeface="Verdana"/>
              </a:rPr>
              <a:t>t</a:t>
            </a:r>
            <a:r>
              <a:rPr sz="1200" spc="30" dirty="0">
                <a:latin typeface="Verdana"/>
                <a:cs typeface="Verdana"/>
              </a:rPr>
              <a:t>i</a:t>
            </a:r>
            <a:r>
              <a:rPr sz="1200" spc="75" dirty="0">
                <a:latin typeface="Verdana"/>
                <a:cs typeface="Verdana"/>
              </a:rPr>
              <a:t>on  or</a:t>
            </a:r>
            <a:endParaRPr sz="12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sz="1200" spc="75" dirty="0">
                <a:latin typeface="Verdana"/>
                <a:cs typeface="Verdana"/>
              </a:rPr>
              <a:t>Novelty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4696" y="6096158"/>
            <a:ext cx="563880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70" dirty="0">
                <a:latin typeface="Verdana"/>
                <a:cs typeface="Verdana"/>
              </a:rPr>
              <a:t>Tal</a:t>
            </a:r>
            <a:r>
              <a:rPr sz="1200" spc="80" dirty="0">
                <a:latin typeface="Verdana"/>
                <a:cs typeface="Verdana"/>
              </a:rPr>
              <a:t>ent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61381" y="6096158"/>
            <a:ext cx="840105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75" dirty="0">
                <a:latin typeface="Verdana"/>
                <a:cs typeface="Verdana"/>
              </a:rPr>
              <a:t>Structure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97704" y="6096158"/>
            <a:ext cx="875030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75" dirty="0">
                <a:latin typeface="Verdana"/>
                <a:cs typeface="Verdana"/>
              </a:rPr>
              <a:t>Processes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77004" y="6656792"/>
            <a:ext cx="1008380" cy="209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200" spc="60" dirty="0">
                <a:latin typeface="Verdana"/>
                <a:cs typeface="Verdana"/>
              </a:rPr>
              <a:t>Profitability</a:t>
            </a:r>
            <a:endParaRPr sz="12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345122" y="3518331"/>
            <a:ext cx="65405" cy="318135"/>
          </a:xfrm>
          <a:custGeom>
            <a:avLst/>
            <a:gdLst/>
            <a:ahLst/>
            <a:cxnLst/>
            <a:rect l="l" t="t" r="r" b="b"/>
            <a:pathLst>
              <a:path w="65404" h="318135">
                <a:moveTo>
                  <a:pt x="0" y="221299"/>
                </a:moveTo>
                <a:lnTo>
                  <a:pt x="30938" y="317775"/>
                </a:lnTo>
                <a:lnTo>
                  <a:pt x="61597" y="231388"/>
                </a:lnTo>
                <a:lnTo>
                  <a:pt x="43053" y="231388"/>
                </a:lnTo>
                <a:lnTo>
                  <a:pt x="21418" y="231100"/>
                </a:lnTo>
                <a:lnTo>
                  <a:pt x="21566" y="221554"/>
                </a:lnTo>
                <a:lnTo>
                  <a:pt x="0" y="221299"/>
                </a:lnTo>
                <a:close/>
              </a:path>
              <a:path w="65404" h="318135">
                <a:moveTo>
                  <a:pt x="21566" y="221554"/>
                </a:moveTo>
                <a:lnTo>
                  <a:pt x="21418" y="231100"/>
                </a:lnTo>
                <a:lnTo>
                  <a:pt x="43053" y="231388"/>
                </a:lnTo>
                <a:lnTo>
                  <a:pt x="43201" y="221810"/>
                </a:lnTo>
                <a:lnTo>
                  <a:pt x="21566" y="221554"/>
                </a:lnTo>
                <a:close/>
              </a:path>
              <a:path w="65404" h="318135">
                <a:moveTo>
                  <a:pt x="43201" y="221810"/>
                </a:moveTo>
                <a:lnTo>
                  <a:pt x="43053" y="231388"/>
                </a:lnTo>
                <a:lnTo>
                  <a:pt x="61597" y="231388"/>
                </a:lnTo>
                <a:lnTo>
                  <a:pt x="64905" y="222067"/>
                </a:lnTo>
                <a:lnTo>
                  <a:pt x="43201" y="221810"/>
                </a:lnTo>
                <a:close/>
              </a:path>
              <a:path w="65404" h="318135">
                <a:moveTo>
                  <a:pt x="24988" y="0"/>
                </a:moveTo>
                <a:lnTo>
                  <a:pt x="21566" y="221554"/>
                </a:lnTo>
                <a:lnTo>
                  <a:pt x="43201" y="221810"/>
                </a:lnTo>
                <a:lnTo>
                  <a:pt x="46623" y="288"/>
                </a:lnTo>
                <a:lnTo>
                  <a:pt x="249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352370" y="4103626"/>
            <a:ext cx="65405" cy="299085"/>
          </a:xfrm>
          <a:custGeom>
            <a:avLst/>
            <a:gdLst/>
            <a:ahLst/>
            <a:cxnLst/>
            <a:rect l="l" t="t" r="r" b="b"/>
            <a:pathLst>
              <a:path w="65404" h="299085">
                <a:moveTo>
                  <a:pt x="0" y="202176"/>
                </a:moveTo>
                <a:lnTo>
                  <a:pt x="31803" y="298460"/>
                </a:lnTo>
                <a:lnTo>
                  <a:pt x="61654" y="211978"/>
                </a:lnTo>
                <a:lnTo>
                  <a:pt x="43270" y="211978"/>
                </a:lnTo>
                <a:lnTo>
                  <a:pt x="21635" y="211882"/>
                </a:lnTo>
                <a:lnTo>
                  <a:pt x="21703" y="202305"/>
                </a:lnTo>
                <a:lnTo>
                  <a:pt x="0" y="202176"/>
                </a:lnTo>
                <a:close/>
              </a:path>
              <a:path w="65404" h="299085">
                <a:moveTo>
                  <a:pt x="21703" y="202305"/>
                </a:moveTo>
                <a:lnTo>
                  <a:pt x="21635" y="211882"/>
                </a:lnTo>
                <a:lnTo>
                  <a:pt x="43270" y="211978"/>
                </a:lnTo>
                <a:lnTo>
                  <a:pt x="43338" y="202433"/>
                </a:lnTo>
                <a:lnTo>
                  <a:pt x="21703" y="202305"/>
                </a:lnTo>
                <a:close/>
              </a:path>
              <a:path w="65404" h="299085">
                <a:moveTo>
                  <a:pt x="43338" y="202433"/>
                </a:moveTo>
                <a:lnTo>
                  <a:pt x="43270" y="211978"/>
                </a:lnTo>
                <a:lnTo>
                  <a:pt x="61654" y="211978"/>
                </a:lnTo>
                <a:lnTo>
                  <a:pt x="64905" y="202561"/>
                </a:lnTo>
                <a:lnTo>
                  <a:pt x="43338" y="202433"/>
                </a:lnTo>
                <a:close/>
              </a:path>
              <a:path w="65404" h="299085">
                <a:moveTo>
                  <a:pt x="23149" y="0"/>
                </a:moveTo>
                <a:lnTo>
                  <a:pt x="21703" y="202305"/>
                </a:lnTo>
                <a:lnTo>
                  <a:pt x="43338" y="202433"/>
                </a:lnTo>
                <a:lnTo>
                  <a:pt x="44784" y="96"/>
                </a:lnTo>
                <a:lnTo>
                  <a:pt x="231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350531" y="4836709"/>
            <a:ext cx="65405" cy="308610"/>
          </a:xfrm>
          <a:custGeom>
            <a:avLst/>
            <a:gdLst/>
            <a:ahLst/>
            <a:cxnLst/>
            <a:rect l="l" t="t" r="r" b="b"/>
            <a:pathLst>
              <a:path w="65404" h="308610">
                <a:moveTo>
                  <a:pt x="0" y="211689"/>
                </a:moveTo>
                <a:lnTo>
                  <a:pt x="30938" y="308166"/>
                </a:lnTo>
                <a:lnTo>
                  <a:pt x="61597" y="221779"/>
                </a:lnTo>
                <a:lnTo>
                  <a:pt x="43161" y="221779"/>
                </a:lnTo>
                <a:lnTo>
                  <a:pt x="21526" y="221491"/>
                </a:lnTo>
                <a:lnTo>
                  <a:pt x="21676" y="211946"/>
                </a:lnTo>
                <a:lnTo>
                  <a:pt x="0" y="211689"/>
                </a:lnTo>
                <a:close/>
              </a:path>
              <a:path w="65404" h="308610">
                <a:moveTo>
                  <a:pt x="21676" y="211946"/>
                </a:moveTo>
                <a:lnTo>
                  <a:pt x="21526" y="221491"/>
                </a:lnTo>
                <a:lnTo>
                  <a:pt x="43161" y="221779"/>
                </a:lnTo>
                <a:lnTo>
                  <a:pt x="43311" y="212202"/>
                </a:lnTo>
                <a:lnTo>
                  <a:pt x="21676" y="211946"/>
                </a:lnTo>
                <a:close/>
              </a:path>
              <a:path w="65404" h="308610">
                <a:moveTo>
                  <a:pt x="43311" y="212202"/>
                </a:moveTo>
                <a:lnTo>
                  <a:pt x="43161" y="221779"/>
                </a:lnTo>
                <a:lnTo>
                  <a:pt x="61597" y="221779"/>
                </a:lnTo>
                <a:lnTo>
                  <a:pt x="64905" y="212458"/>
                </a:lnTo>
                <a:lnTo>
                  <a:pt x="43311" y="212202"/>
                </a:lnTo>
                <a:close/>
              </a:path>
              <a:path w="65404" h="308610">
                <a:moveTo>
                  <a:pt x="24988" y="0"/>
                </a:moveTo>
                <a:lnTo>
                  <a:pt x="21676" y="211946"/>
                </a:lnTo>
                <a:lnTo>
                  <a:pt x="43311" y="212202"/>
                </a:lnTo>
                <a:lnTo>
                  <a:pt x="46623" y="288"/>
                </a:lnTo>
                <a:lnTo>
                  <a:pt x="249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344690" y="5585360"/>
            <a:ext cx="65405" cy="414020"/>
          </a:xfrm>
          <a:custGeom>
            <a:avLst/>
            <a:gdLst/>
            <a:ahLst/>
            <a:cxnLst/>
            <a:rect l="l" t="t" r="r" b="b"/>
            <a:pathLst>
              <a:path w="65404" h="414020">
                <a:moveTo>
                  <a:pt x="0" y="317352"/>
                </a:moveTo>
                <a:lnTo>
                  <a:pt x="31370" y="413742"/>
                </a:lnTo>
                <a:lnTo>
                  <a:pt x="61611" y="327365"/>
                </a:lnTo>
                <a:lnTo>
                  <a:pt x="43161" y="327365"/>
                </a:lnTo>
                <a:lnTo>
                  <a:pt x="21526" y="327163"/>
                </a:lnTo>
                <a:lnTo>
                  <a:pt x="21641" y="317554"/>
                </a:lnTo>
                <a:lnTo>
                  <a:pt x="0" y="317352"/>
                </a:lnTo>
                <a:close/>
              </a:path>
              <a:path w="65404" h="414020">
                <a:moveTo>
                  <a:pt x="21641" y="317554"/>
                </a:moveTo>
                <a:lnTo>
                  <a:pt x="21526" y="327163"/>
                </a:lnTo>
                <a:lnTo>
                  <a:pt x="43161" y="327365"/>
                </a:lnTo>
                <a:lnTo>
                  <a:pt x="43276" y="317756"/>
                </a:lnTo>
                <a:lnTo>
                  <a:pt x="21641" y="317554"/>
                </a:lnTo>
                <a:close/>
              </a:path>
              <a:path w="65404" h="414020">
                <a:moveTo>
                  <a:pt x="43276" y="317756"/>
                </a:moveTo>
                <a:lnTo>
                  <a:pt x="43161" y="327365"/>
                </a:lnTo>
                <a:lnTo>
                  <a:pt x="61611" y="327365"/>
                </a:lnTo>
                <a:lnTo>
                  <a:pt x="64905" y="317957"/>
                </a:lnTo>
                <a:lnTo>
                  <a:pt x="43276" y="317756"/>
                </a:lnTo>
                <a:close/>
              </a:path>
              <a:path w="65404" h="414020">
                <a:moveTo>
                  <a:pt x="25421" y="0"/>
                </a:moveTo>
                <a:lnTo>
                  <a:pt x="21641" y="317554"/>
                </a:lnTo>
                <a:lnTo>
                  <a:pt x="43276" y="317756"/>
                </a:lnTo>
                <a:lnTo>
                  <a:pt x="47056" y="192"/>
                </a:lnTo>
                <a:lnTo>
                  <a:pt x="254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346961" y="6303655"/>
            <a:ext cx="65405" cy="318135"/>
          </a:xfrm>
          <a:custGeom>
            <a:avLst/>
            <a:gdLst/>
            <a:ahLst/>
            <a:cxnLst/>
            <a:rect l="l" t="t" r="r" b="b"/>
            <a:pathLst>
              <a:path w="65404" h="318134">
                <a:moveTo>
                  <a:pt x="0" y="221376"/>
                </a:moveTo>
                <a:lnTo>
                  <a:pt x="31803" y="317640"/>
                </a:lnTo>
                <a:lnTo>
                  <a:pt x="61628" y="231215"/>
                </a:lnTo>
                <a:lnTo>
                  <a:pt x="43161" y="231215"/>
                </a:lnTo>
                <a:lnTo>
                  <a:pt x="21526" y="231100"/>
                </a:lnTo>
                <a:lnTo>
                  <a:pt x="21594" y="221491"/>
                </a:lnTo>
                <a:lnTo>
                  <a:pt x="0" y="221376"/>
                </a:lnTo>
                <a:close/>
              </a:path>
              <a:path w="65404" h="318134">
                <a:moveTo>
                  <a:pt x="21594" y="221491"/>
                </a:moveTo>
                <a:lnTo>
                  <a:pt x="21526" y="231100"/>
                </a:lnTo>
                <a:lnTo>
                  <a:pt x="43161" y="231215"/>
                </a:lnTo>
                <a:lnTo>
                  <a:pt x="43229" y="221606"/>
                </a:lnTo>
                <a:lnTo>
                  <a:pt x="21594" y="221491"/>
                </a:lnTo>
                <a:close/>
              </a:path>
              <a:path w="65404" h="318134">
                <a:moveTo>
                  <a:pt x="43229" y="221606"/>
                </a:moveTo>
                <a:lnTo>
                  <a:pt x="43161" y="231215"/>
                </a:lnTo>
                <a:lnTo>
                  <a:pt x="61628" y="231215"/>
                </a:lnTo>
                <a:lnTo>
                  <a:pt x="64905" y="221721"/>
                </a:lnTo>
                <a:lnTo>
                  <a:pt x="43229" y="221606"/>
                </a:lnTo>
                <a:close/>
              </a:path>
              <a:path w="65404" h="318134">
                <a:moveTo>
                  <a:pt x="23149" y="0"/>
                </a:moveTo>
                <a:lnTo>
                  <a:pt x="21594" y="221491"/>
                </a:lnTo>
                <a:lnTo>
                  <a:pt x="43229" y="221606"/>
                </a:lnTo>
                <a:lnTo>
                  <a:pt x="44784" y="115"/>
                </a:lnTo>
                <a:lnTo>
                  <a:pt x="231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039553" y="6174834"/>
            <a:ext cx="952500" cy="57785"/>
          </a:xfrm>
          <a:custGeom>
            <a:avLst/>
            <a:gdLst/>
            <a:ahLst/>
            <a:cxnLst/>
            <a:rect l="l" t="t" r="r" b="b"/>
            <a:pathLst>
              <a:path w="952500" h="57785">
                <a:moveTo>
                  <a:pt x="844309" y="38435"/>
                </a:moveTo>
                <a:lnTo>
                  <a:pt x="844309" y="57655"/>
                </a:lnTo>
                <a:lnTo>
                  <a:pt x="916679" y="38446"/>
                </a:lnTo>
                <a:lnTo>
                  <a:pt x="844309" y="38435"/>
                </a:lnTo>
                <a:close/>
              </a:path>
              <a:path w="952500" h="57785">
                <a:moveTo>
                  <a:pt x="844309" y="19217"/>
                </a:moveTo>
                <a:lnTo>
                  <a:pt x="844309" y="38435"/>
                </a:lnTo>
                <a:lnTo>
                  <a:pt x="855126" y="38446"/>
                </a:lnTo>
                <a:lnTo>
                  <a:pt x="855126" y="19227"/>
                </a:lnTo>
                <a:lnTo>
                  <a:pt x="844309" y="19217"/>
                </a:lnTo>
                <a:close/>
              </a:path>
              <a:path w="952500" h="57785">
                <a:moveTo>
                  <a:pt x="844309" y="0"/>
                </a:moveTo>
                <a:lnTo>
                  <a:pt x="844309" y="19217"/>
                </a:lnTo>
                <a:lnTo>
                  <a:pt x="855126" y="19227"/>
                </a:lnTo>
                <a:lnTo>
                  <a:pt x="855126" y="38446"/>
                </a:lnTo>
                <a:lnTo>
                  <a:pt x="916720" y="38435"/>
                </a:lnTo>
                <a:lnTo>
                  <a:pt x="952484" y="28942"/>
                </a:lnTo>
                <a:lnTo>
                  <a:pt x="844309" y="0"/>
                </a:lnTo>
                <a:close/>
              </a:path>
              <a:path w="952500" h="57785">
                <a:moveTo>
                  <a:pt x="0" y="18372"/>
                </a:moveTo>
                <a:lnTo>
                  <a:pt x="0" y="37591"/>
                </a:lnTo>
                <a:lnTo>
                  <a:pt x="844309" y="38435"/>
                </a:lnTo>
                <a:lnTo>
                  <a:pt x="844309" y="19217"/>
                </a:lnTo>
                <a:lnTo>
                  <a:pt x="0" y="183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72006" y="5331197"/>
            <a:ext cx="952500" cy="57785"/>
          </a:xfrm>
          <a:custGeom>
            <a:avLst/>
            <a:gdLst/>
            <a:ahLst/>
            <a:cxnLst/>
            <a:rect l="l" t="t" r="r" b="b"/>
            <a:pathLst>
              <a:path w="952500" h="57785">
                <a:moveTo>
                  <a:pt x="844309" y="38425"/>
                </a:moveTo>
                <a:lnTo>
                  <a:pt x="844309" y="57655"/>
                </a:lnTo>
                <a:lnTo>
                  <a:pt x="916667" y="38436"/>
                </a:lnTo>
                <a:lnTo>
                  <a:pt x="844309" y="38425"/>
                </a:lnTo>
                <a:close/>
              </a:path>
              <a:path w="952500" h="57785">
                <a:moveTo>
                  <a:pt x="844309" y="19207"/>
                </a:moveTo>
                <a:lnTo>
                  <a:pt x="844309" y="38425"/>
                </a:lnTo>
                <a:lnTo>
                  <a:pt x="855126" y="38436"/>
                </a:lnTo>
                <a:lnTo>
                  <a:pt x="855126" y="19218"/>
                </a:lnTo>
                <a:lnTo>
                  <a:pt x="844309" y="19207"/>
                </a:lnTo>
                <a:close/>
              </a:path>
              <a:path w="952500" h="57785">
                <a:moveTo>
                  <a:pt x="844309" y="0"/>
                </a:moveTo>
                <a:lnTo>
                  <a:pt x="844309" y="19207"/>
                </a:lnTo>
                <a:lnTo>
                  <a:pt x="855126" y="19218"/>
                </a:lnTo>
                <a:lnTo>
                  <a:pt x="855126" y="38436"/>
                </a:lnTo>
                <a:lnTo>
                  <a:pt x="916708" y="38425"/>
                </a:lnTo>
                <a:lnTo>
                  <a:pt x="952484" y="28923"/>
                </a:lnTo>
                <a:lnTo>
                  <a:pt x="844309" y="0"/>
                </a:lnTo>
                <a:close/>
              </a:path>
              <a:path w="952500" h="57785">
                <a:moveTo>
                  <a:pt x="0" y="18353"/>
                </a:moveTo>
                <a:lnTo>
                  <a:pt x="0" y="37571"/>
                </a:lnTo>
                <a:lnTo>
                  <a:pt x="844309" y="38425"/>
                </a:lnTo>
                <a:lnTo>
                  <a:pt x="844309" y="19207"/>
                </a:lnTo>
                <a:lnTo>
                  <a:pt x="0" y="1835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82823" y="4601861"/>
            <a:ext cx="736600" cy="57785"/>
          </a:xfrm>
          <a:custGeom>
            <a:avLst/>
            <a:gdLst/>
            <a:ahLst/>
            <a:cxnLst/>
            <a:rect l="l" t="t" r="r" b="b"/>
            <a:pathLst>
              <a:path w="736600" h="57785">
                <a:moveTo>
                  <a:pt x="627958" y="38430"/>
                </a:moveTo>
                <a:lnTo>
                  <a:pt x="627958" y="57655"/>
                </a:lnTo>
                <a:lnTo>
                  <a:pt x="700316" y="38436"/>
                </a:lnTo>
                <a:lnTo>
                  <a:pt x="627958" y="38430"/>
                </a:lnTo>
                <a:close/>
              </a:path>
              <a:path w="736600" h="57785">
                <a:moveTo>
                  <a:pt x="627958" y="19211"/>
                </a:moveTo>
                <a:lnTo>
                  <a:pt x="627958" y="38430"/>
                </a:lnTo>
                <a:lnTo>
                  <a:pt x="638775" y="38436"/>
                </a:lnTo>
                <a:lnTo>
                  <a:pt x="638775" y="19218"/>
                </a:lnTo>
                <a:lnTo>
                  <a:pt x="627958" y="19211"/>
                </a:lnTo>
                <a:close/>
              </a:path>
              <a:path w="736600" h="57785">
                <a:moveTo>
                  <a:pt x="627958" y="0"/>
                </a:moveTo>
                <a:lnTo>
                  <a:pt x="627958" y="19211"/>
                </a:lnTo>
                <a:lnTo>
                  <a:pt x="638775" y="19218"/>
                </a:lnTo>
                <a:lnTo>
                  <a:pt x="638775" y="38436"/>
                </a:lnTo>
                <a:lnTo>
                  <a:pt x="700340" y="38430"/>
                </a:lnTo>
                <a:lnTo>
                  <a:pt x="736133" y="28923"/>
                </a:lnTo>
                <a:lnTo>
                  <a:pt x="627958" y="0"/>
                </a:lnTo>
                <a:close/>
              </a:path>
              <a:path w="736600" h="57785">
                <a:moveTo>
                  <a:pt x="0" y="18833"/>
                </a:moveTo>
                <a:lnTo>
                  <a:pt x="0" y="38052"/>
                </a:lnTo>
                <a:lnTo>
                  <a:pt x="627958" y="38430"/>
                </a:lnTo>
                <a:lnTo>
                  <a:pt x="627958" y="19211"/>
                </a:lnTo>
                <a:lnTo>
                  <a:pt x="0" y="188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759543" y="6184184"/>
            <a:ext cx="952500" cy="57785"/>
          </a:xfrm>
          <a:custGeom>
            <a:avLst/>
            <a:gdLst/>
            <a:ahLst/>
            <a:cxnLst/>
            <a:rect l="l" t="t" r="r" b="b"/>
            <a:pathLst>
              <a:path w="952500" h="57785">
                <a:moveTo>
                  <a:pt x="108175" y="0"/>
                </a:moveTo>
                <a:lnTo>
                  <a:pt x="0" y="28721"/>
                </a:lnTo>
                <a:lnTo>
                  <a:pt x="108175" y="57655"/>
                </a:lnTo>
                <a:lnTo>
                  <a:pt x="108175" y="38438"/>
                </a:lnTo>
                <a:lnTo>
                  <a:pt x="97357" y="38427"/>
                </a:lnTo>
                <a:lnTo>
                  <a:pt x="97357" y="19208"/>
                </a:lnTo>
                <a:lnTo>
                  <a:pt x="108175" y="19208"/>
                </a:lnTo>
                <a:lnTo>
                  <a:pt x="108175" y="0"/>
                </a:lnTo>
                <a:close/>
              </a:path>
              <a:path w="952500" h="57785">
                <a:moveTo>
                  <a:pt x="108175" y="19219"/>
                </a:moveTo>
                <a:lnTo>
                  <a:pt x="108175" y="38438"/>
                </a:lnTo>
                <a:lnTo>
                  <a:pt x="952484" y="39291"/>
                </a:lnTo>
                <a:lnTo>
                  <a:pt x="952484" y="20073"/>
                </a:lnTo>
                <a:lnTo>
                  <a:pt x="108175" y="19219"/>
                </a:lnTo>
                <a:close/>
              </a:path>
              <a:path w="952500" h="57785">
                <a:moveTo>
                  <a:pt x="97357" y="19208"/>
                </a:moveTo>
                <a:lnTo>
                  <a:pt x="97357" y="38427"/>
                </a:lnTo>
                <a:lnTo>
                  <a:pt x="108175" y="38438"/>
                </a:lnTo>
                <a:lnTo>
                  <a:pt x="108175" y="19219"/>
                </a:lnTo>
                <a:lnTo>
                  <a:pt x="97357" y="19208"/>
                </a:lnTo>
                <a:close/>
              </a:path>
              <a:path w="952500" h="57785">
                <a:moveTo>
                  <a:pt x="108175" y="19208"/>
                </a:moveTo>
                <a:lnTo>
                  <a:pt x="97357" y="19208"/>
                </a:lnTo>
                <a:lnTo>
                  <a:pt x="108175" y="192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737907" y="5331197"/>
            <a:ext cx="985519" cy="57785"/>
          </a:xfrm>
          <a:custGeom>
            <a:avLst/>
            <a:gdLst/>
            <a:ahLst/>
            <a:cxnLst/>
            <a:rect l="l" t="t" r="r" b="b"/>
            <a:pathLst>
              <a:path w="985520" h="57785">
                <a:moveTo>
                  <a:pt x="108175" y="0"/>
                </a:moveTo>
                <a:lnTo>
                  <a:pt x="0" y="28923"/>
                </a:lnTo>
                <a:lnTo>
                  <a:pt x="108175" y="57655"/>
                </a:lnTo>
                <a:lnTo>
                  <a:pt x="108175" y="38436"/>
                </a:lnTo>
                <a:lnTo>
                  <a:pt x="97357" y="38436"/>
                </a:lnTo>
                <a:lnTo>
                  <a:pt x="97357" y="19218"/>
                </a:lnTo>
                <a:lnTo>
                  <a:pt x="108175" y="19213"/>
                </a:lnTo>
                <a:lnTo>
                  <a:pt x="108175" y="0"/>
                </a:lnTo>
                <a:close/>
              </a:path>
              <a:path w="985520" h="57785">
                <a:moveTo>
                  <a:pt x="108175" y="19213"/>
                </a:moveTo>
                <a:lnTo>
                  <a:pt x="97357" y="19218"/>
                </a:lnTo>
                <a:lnTo>
                  <a:pt x="97357" y="38436"/>
                </a:lnTo>
                <a:lnTo>
                  <a:pt x="108175" y="38431"/>
                </a:lnTo>
                <a:lnTo>
                  <a:pt x="108175" y="19213"/>
                </a:lnTo>
                <a:close/>
              </a:path>
              <a:path w="985520" h="57785">
                <a:moveTo>
                  <a:pt x="108175" y="38431"/>
                </a:moveTo>
                <a:lnTo>
                  <a:pt x="97357" y="38436"/>
                </a:lnTo>
                <a:lnTo>
                  <a:pt x="108175" y="38436"/>
                </a:lnTo>
                <a:close/>
              </a:path>
              <a:path w="985520" h="57785">
                <a:moveTo>
                  <a:pt x="984937" y="18833"/>
                </a:moveTo>
                <a:lnTo>
                  <a:pt x="108175" y="19213"/>
                </a:lnTo>
                <a:lnTo>
                  <a:pt x="108175" y="38431"/>
                </a:lnTo>
                <a:lnTo>
                  <a:pt x="984937" y="38052"/>
                </a:lnTo>
                <a:lnTo>
                  <a:pt x="984937" y="188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867718" y="4591964"/>
            <a:ext cx="855344" cy="57785"/>
          </a:xfrm>
          <a:custGeom>
            <a:avLst/>
            <a:gdLst/>
            <a:ahLst/>
            <a:cxnLst/>
            <a:rect l="l" t="t" r="r" b="b"/>
            <a:pathLst>
              <a:path w="855345" h="57785">
                <a:moveTo>
                  <a:pt x="108175" y="0"/>
                </a:moveTo>
                <a:lnTo>
                  <a:pt x="0" y="28731"/>
                </a:lnTo>
                <a:lnTo>
                  <a:pt x="108175" y="57655"/>
                </a:lnTo>
                <a:lnTo>
                  <a:pt x="108175" y="38449"/>
                </a:lnTo>
                <a:lnTo>
                  <a:pt x="97357" y="38436"/>
                </a:lnTo>
                <a:lnTo>
                  <a:pt x="97357" y="19218"/>
                </a:lnTo>
                <a:lnTo>
                  <a:pt x="108175" y="19218"/>
                </a:lnTo>
                <a:lnTo>
                  <a:pt x="108175" y="0"/>
                </a:lnTo>
                <a:close/>
              </a:path>
              <a:path w="855345" h="57785">
                <a:moveTo>
                  <a:pt x="108175" y="19230"/>
                </a:moveTo>
                <a:lnTo>
                  <a:pt x="108175" y="38449"/>
                </a:lnTo>
                <a:lnTo>
                  <a:pt x="855126" y="39301"/>
                </a:lnTo>
                <a:lnTo>
                  <a:pt x="855126" y="20083"/>
                </a:lnTo>
                <a:lnTo>
                  <a:pt x="108175" y="19230"/>
                </a:lnTo>
                <a:close/>
              </a:path>
              <a:path w="855345" h="57785">
                <a:moveTo>
                  <a:pt x="97357" y="19218"/>
                </a:moveTo>
                <a:lnTo>
                  <a:pt x="97357" y="38436"/>
                </a:lnTo>
                <a:lnTo>
                  <a:pt x="108175" y="38449"/>
                </a:lnTo>
                <a:lnTo>
                  <a:pt x="108175" y="19230"/>
                </a:lnTo>
                <a:lnTo>
                  <a:pt x="97357" y="19218"/>
                </a:lnTo>
                <a:close/>
              </a:path>
              <a:path w="855345" h="57785">
                <a:moveTo>
                  <a:pt x="108175" y="19218"/>
                </a:moveTo>
                <a:lnTo>
                  <a:pt x="97357" y="19218"/>
                </a:lnTo>
                <a:lnTo>
                  <a:pt x="108175" y="192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845052" y="2967227"/>
            <a:ext cx="5074920" cy="3891279"/>
          </a:xfrm>
          <a:custGeom>
            <a:avLst/>
            <a:gdLst/>
            <a:ahLst/>
            <a:cxnLst/>
            <a:rect l="l" t="t" r="r" b="b"/>
            <a:pathLst>
              <a:path w="5074920" h="3891279">
                <a:moveTo>
                  <a:pt x="5074920" y="3890770"/>
                </a:moveTo>
                <a:lnTo>
                  <a:pt x="5074920" y="0"/>
                </a:lnTo>
                <a:lnTo>
                  <a:pt x="0" y="0"/>
                </a:lnTo>
                <a:lnTo>
                  <a:pt x="0" y="3890770"/>
                </a:lnTo>
              </a:path>
            </a:pathLst>
          </a:custGeom>
          <a:ln w="9144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305800" y="0"/>
            <a:ext cx="838200" cy="832485"/>
          </a:xfrm>
          <a:custGeom>
            <a:avLst/>
            <a:gdLst/>
            <a:ahLst/>
            <a:cxnLst/>
            <a:rect l="l" t="t" r="r" b="b"/>
            <a:pathLst>
              <a:path w="838200" h="832485">
                <a:moveTo>
                  <a:pt x="0" y="832103"/>
                </a:moveTo>
                <a:lnTo>
                  <a:pt x="838200" y="832103"/>
                </a:lnTo>
                <a:lnTo>
                  <a:pt x="838200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8387333" y="0"/>
            <a:ext cx="6407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0" dirty="0">
                <a:solidFill>
                  <a:srgbClr val="FFFFFF"/>
                </a:solidFill>
                <a:latin typeface="Calibri"/>
                <a:cs typeface="Calibri"/>
              </a:rPr>
              <a:t>#1</a:t>
            </a:r>
            <a:endParaRPr sz="4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88182" y="0"/>
            <a:ext cx="216916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</a:t>
            </a:r>
            <a:r>
              <a:rPr spc="-60" dirty="0"/>
              <a:t>r</a:t>
            </a:r>
            <a:r>
              <a:rPr dirty="0"/>
              <a:t>oblem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2444" y="999566"/>
            <a:ext cx="7313295" cy="2679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10" dirty="0">
                <a:latin typeface="Calibri"/>
                <a:cs typeface="Calibri"/>
              </a:rPr>
              <a:t>Describe the </a:t>
            </a:r>
            <a:r>
              <a:rPr lang="en-IN" sz="3200" b="1" spc="-10" dirty="0">
                <a:latin typeface="Calibri"/>
                <a:cs typeface="Calibri"/>
              </a:rPr>
              <a:t>need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of </a:t>
            </a:r>
            <a:r>
              <a:rPr sz="3200" b="1" spc="-10" dirty="0">
                <a:latin typeface="Calibri"/>
                <a:cs typeface="Calibri"/>
              </a:rPr>
              <a:t>the</a:t>
            </a:r>
            <a:r>
              <a:rPr lang="en-IN" sz="3200" b="1" spc="-20" dirty="0">
                <a:latin typeface="Calibri"/>
                <a:cs typeface="Calibri"/>
              </a:rPr>
              <a:t> customers</a:t>
            </a:r>
            <a:r>
              <a:rPr sz="3200" b="1" spc="-10" dirty="0">
                <a:latin typeface="Calibri"/>
                <a:cs typeface="Calibri"/>
              </a:rPr>
              <a:t> </a:t>
            </a:r>
            <a:endParaRPr lang="en-IN" sz="3200" b="1" spc="-1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95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10" dirty="0">
                <a:latin typeface="Calibri"/>
                <a:cs typeface="Calibri"/>
              </a:rPr>
              <a:t>Outline how the </a:t>
            </a:r>
            <a:r>
              <a:rPr sz="3200" b="1" spc="-20" dirty="0">
                <a:latin typeface="Calibri"/>
                <a:cs typeface="Calibri"/>
              </a:rPr>
              <a:t>customer </a:t>
            </a:r>
            <a:r>
              <a:rPr sz="3200" b="1" spc="-15" dirty="0">
                <a:latin typeface="Calibri"/>
                <a:cs typeface="Calibri"/>
              </a:rPr>
              <a:t>addresses</a:t>
            </a:r>
            <a:r>
              <a:rPr sz="3200" b="1" spc="13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the</a:t>
            </a:r>
            <a:endParaRPr sz="3200" dirty="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b="1" spc="-5" dirty="0">
                <a:latin typeface="Calibri"/>
                <a:cs typeface="Calibri"/>
              </a:rPr>
              <a:t>issue</a:t>
            </a:r>
            <a:r>
              <a:rPr sz="3200" b="1" spc="5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today</a:t>
            </a:r>
            <a:endParaRPr sz="32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7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20" dirty="0">
                <a:latin typeface="Calibri"/>
                <a:cs typeface="Calibri"/>
              </a:rPr>
              <a:t>List </a:t>
            </a:r>
            <a:r>
              <a:rPr sz="3200" b="1" spc="-5" dirty="0">
                <a:latin typeface="Calibri"/>
                <a:cs typeface="Calibri"/>
              </a:rPr>
              <a:t>out specific </a:t>
            </a:r>
            <a:r>
              <a:rPr sz="3200" b="1" spc="-20" dirty="0">
                <a:latin typeface="Calibri"/>
                <a:cs typeface="Calibri"/>
              </a:rPr>
              <a:t>areas </a:t>
            </a:r>
            <a:r>
              <a:rPr sz="3200" b="1" spc="-10" dirty="0">
                <a:latin typeface="Calibri"/>
                <a:cs typeface="Calibri"/>
              </a:rPr>
              <a:t>which need </a:t>
            </a:r>
            <a:r>
              <a:rPr sz="3200" b="1" spc="-20" dirty="0">
                <a:latin typeface="Calibri"/>
                <a:cs typeface="Calibri"/>
              </a:rPr>
              <a:t>to</a:t>
            </a:r>
            <a:r>
              <a:rPr sz="3200" b="1" spc="10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be</a:t>
            </a:r>
            <a:endParaRPr sz="3200" dirty="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b="1" spc="-15" dirty="0">
                <a:latin typeface="Calibri"/>
                <a:cs typeface="Calibri"/>
              </a:rPr>
              <a:t>addressed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05800" y="0"/>
            <a:ext cx="838200" cy="832485"/>
          </a:xfrm>
          <a:custGeom>
            <a:avLst/>
            <a:gdLst/>
            <a:ahLst/>
            <a:cxnLst/>
            <a:rect l="l" t="t" r="r" b="b"/>
            <a:pathLst>
              <a:path w="838200" h="832485">
                <a:moveTo>
                  <a:pt x="0" y="832103"/>
                </a:moveTo>
                <a:lnTo>
                  <a:pt x="838200" y="832103"/>
                </a:lnTo>
                <a:lnTo>
                  <a:pt x="838200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387333" y="0"/>
            <a:ext cx="6407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0" dirty="0">
                <a:solidFill>
                  <a:srgbClr val="FFFFFF"/>
                </a:solidFill>
                <a:latin typeface="Calibri"/>
                <a:cs typeface="Calibri"/>
              </a:rPr>
              <a:t>#2</a:t>
            </a:r>
            <a:endParaRPr sz="4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06470" y="0"/>
            <a:ext cx="213487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Solution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695070"/>
            <a:ext cx="8352790" cy="21710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25" dirty="0">
                <a:latin typeface="Calibri"/>
                <a:cs typeface="Calibri"/>
              </a:rPr>
              <a:t>Demonstrate </a:t>
            </a:r>
            <a:r>
              <a:rPr sz="3200" b="1" spc="-15" dirty="0">
                <a:latin typeface="Calibri"/>
                <a:cs typeface="Calibri"/>
              </a:rPr>
              <a:t>your </a:t>
            </a:r>
            <a:r>
              <a:rPr sz="3200" b="1" spc="-25" dirty="0">
                <a:latin typeface="Calibri"/>
                <a:cs typeface="Calibri"/>
              </a:rPr>
              <a:t>company’s </a:t>
            </a:r>
            <a:r>
              <a:rPr sz="3200" b="1" spc="-15" dirty="0">
                <a:latin typeface="Calibri"/>
                <a:cs typeface="Calibri"/>
              </a:rPr>
              <a:t>value</a:t>
            </a:r>
            <a:r>
              <a:rPr sz="3200" b="1" spc="10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proposition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b="1" spc="-20" dirty="0">
                <a:latin typeface="Calibri"/>
                <a:cs typeface="Calibri"/>
              </a:rPr>
              <a:t>to </a:t>
            </a:r>
            <a:r>
              <a:rPr sz="3200" b="1" spc="-30" dirty="0">
                <a:latin typeface="Calibri"/>
                <a:cs typeface="Calibri"/>
              </a:rPr>
              <a:t>make </a:t>
            </a:r>
            <a:r>
              <a:rPr sz="3200" b="1" spc="-10" dirty="0">
                <a:latin typeface="Calibri"/>
                <a:cs typeface="Calibri"/>
              </a:rPr>
              <a:t>the </a:t>
            </a:r>
            <a:r>
              <a:rPr sz="3200" b="1" spc="-20" dirty="0">
                <a:latin typeface="Calibri"/>
                <a:cs typeface="Calibri"/>
              </a:rPr>
              <a:t>customer’s </a:t>
            </a:r>
            <a:r>
              <a:rPr sz="3200" b="1" spc="-15" dirty="0">
                <a:latin typeface="Calibri"/>
                <a:cs typeface="Calibri"/>
              </a:rPr>
              <a:t>life</a:t>
            </a:r>
            <a:r>
              <a:rPr sz="3200" b="1" spc="130" dirty="0">
                <a:latin typeface="Calibri"/>
                <a:cs typeface="Calibri"/>
              </a:rPr>
              <a:t> </a:t>
            </a:r>
            <a:r>
              <a:rPr sz="3200" b="1" spc="-30" dirty="0">
                <a:latin typeface="Calibri"/>
                <a:cs typeface="Calibri"/>
              </a:rPr>
              <a:t>better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7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10" dirty="0">
                <a:latin typeface="Calibri"/>
                <a:cs typeface="Calibri"/>
              </a:rPr>
              <a:t>Show </a:t>
            </a:r>
            <a:r>
              <a:rPr sz="3200" b="1" spc="-25" dirty="0">
                <a:latin typeface="Calibri"/>
                <a:cs typeface="Calibri"/>
              </a:rPr>
              <a:t>where </a:t>
            </a:r>
            <a:r>
              <a:rPr sz="3200" b="1" spc="-10" dirty="0">
                <a:latin typeface="Calibri"/>
                <a:cs typeface="Calibri"/>
              </a:rPr>
              <a:t>your </a:t>
            </a:r>
            <a:r>
              <a:rPr sz="3200" b="1" spc="-20" dirty="0">
                <a:latin typeface="Calibri"/>
                <a:cs typeface="Calibri"/>
              </a:rPr>
              <a:t>product </a:t>
            </a:r>
            <a:r>
              <a:rPr sz="3200" b="1" spc="-15" dirty="0">
                <a:latin typeface="Calibri"/>
                <a:cs typeface="Calibri"/>
              </a:rPr>
              <a:t>physically</a:t>
            </a:r>
            <a:r>
              <a:rPr sz="3200" b="1" spc="15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sits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7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15" dirty="0">
                <a:latin typeface="Calibri"/>
                <a:cs typeface="Calibri"/>
              </a:rPr>
              <a:t>Provide </a:t>
            </a:r>
            <a:r>
              <a:rPr sz="3200" b="1" spc="-10" dirty="0">
                <a:latin typeface="Calibri"/>
                <a:cs typeface="Calibri"/>
              </a:rPr>
              <a:t>use</a:t>
            </a:r>
            <a:r>
              <a:rPr sz="3200" b="1" spc="3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cases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81400" y="5235702"/>
            <a:ext cx="1661414" cy="1622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305800" y="0"/>
            <a:ext cx="838200" cy="832485"/>
          </a:xfrm>
          <a:custGeom>
            <a:avLst/>
            <a:gdLst/>
            <a:ahLst/>
            <a:cxnLst/>
            <a:rect l="l" t="t" r="r" b="b"/>
            <a:pathLst>
              <a:path w="838200" h="832485">
                <a:moveTo>
                  <a:pt x="0" y="832103"/>
                </a:moveTo>
                <a:lnTo>
                  <a:pt x="838200" y="832103"/>
                </a:lnTo>
                <a:lnTo>
                  <a:pt x="838200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387333" y="0"/>
            <a:ext cx="6407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0" dirty="0">
                <a:solidFill>
                  <a:srgbClr val="FFFFFF"/>
                </a:solidFill>
                <a:latin typeface="Calibri"/>
                <a:cs typeface="Calibri"/>
              </a:rPr>
              <a:t>#3</a:t>
            </a:r>
            <a:endParaRPr sz="480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28600" y="2590800"/>
          <a:ext cx="8916035" cy="4025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3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2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3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5811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1" spc="-10" dirty="0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Positioning </a:t>
                      </a:r>
                      <a:r>
                        <a:rPr sz="1800" b="1" spc="-15" dirty="0">
                          <a:solidFill>
                            <a:srgbClr val="FFC000"/>
                          </a:solidFill>
                          <a:latin typeface="Calibri"/>
                          <a:cs typeface="Calibri"/>
                        </a:rPr>
                        <a:t>Statement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25">
                <a:tc rowSpan="4">
                  <a:txBody>
                    <a:bodyPr/>
                    <a:lstStyle/>
                    <a:p>
                      <a:pPr marL="435609" indent="-344170">
                        <a:lnSpc>
                          <a:spcPct val="100000"/>
                        </a:lnSpc>
                        <a:spcBef>
                          <a:spcPts val="225"/>
                        </a:spcBef>
                        <a:buClr>
                          <a:srgbClr val="E6B8B8"/>
                        </a:buClr>
                        <a:buFont typeface="Wingdings"/>
                        <a:buChar char=""/>
                        <a:tabLst>
                          <a:tab pos="435609" algn="l"/>
                          <a:tab pos="436245" algn="l"/>
                        </a:tabLst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What are</a:t>
                      </a:r>
                      <a:r>
                        <a:rPr sz="24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you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435609">
                        <a:lnSpc>
                          <a:spcPct val="100000"/>
                        </a:lnSpc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developing?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435609" indent="-344170">
                        <a:lnSpc>
                          <a:spcPct val="100000"/>
                        </a:lnSpc>
                        <a:spcBef>
                          <a:spcPts val="580"/>
                        </a:spcBef>
                        <a:buClr>
                          <a:srgbClr val="E6B8B8"/>
                        </a:buClr>
                        <a:buFont typeface="Wingdings"/>
                        <a:buChar char=""/>
                        <a:tabLst>
                          <a:tab pos="435609" algn="l"/>
                          <a:tab pos="436245" algn="l"/>
                        </a:tabLst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24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Whom?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435609" indent="-344170">
                        <a:lnSpc>
                          <a:spcPct val="100000"/>
                        </a:lnSpc>
                        <a:spcBef>
                          <a:spcPts val="575"/>
                        </a:spcBef>
                        <a:buClr>
                          <a:srgbClr val="E6B8B8"/>
                        </a:buClr>
                        <a:buFont typeface="Wingdings"/>
                        <a:buChar char=""/>
                        <a:tabLst>
                          <a:tab pos="435609" algn="l"/>
                          <a:tab pos="436245" algn="l"/>
                        </a:tabLst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What </a:t>
                      </a:r>
                      <a:r>
                        <a:rPr sz="24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Value 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are</a:t>
                      </a:r>
                      <a:r>
                        <a:rPr sz="240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you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435609">
                        <a:lnSpc>
                          <a:spcPct val="100000"/>
                        </a:lnSpc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bringing?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435609" indent="-344170">
                        <a:lnSpc>
                          <a:spcPct val="100000"/>
                        </a:lnSpc>
                        <a:spcBef>
                          <a:spcPts val="575"/>
                        </a:spcBef>
                        <a:buClr>
                          <a:srgbClr val="E6B8B8"/>
                        </a:buClr>
                        <a:buFont typeface="Wingdings"/>
                        <a:buChar char=""/>
                        <a:tabLst>
                          <a:tab pos="435609" algn="l"/>
                          <a:tab pos="436245" algn="l"/>
                        </a:tabLst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Benefit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24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practical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435609">
                        <a:lnSpc>
                          <a:spcPct val="100000"/>
                        </a:lnSpc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terms: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35025" lvl="1" indent="-286385">
                        <a:lnSpc>
                          <a:spcPct val="100000"/>
                        </a:lnSpc>
                        <a:spcBef>
                          <a:spcPts val="575"/>
                        </a:spcBef>
                        <a:buClr>
                          <a:srgbClr val="E6B8B8"/>
                        </a:buClr>
                        <a:buFont typeface="Wingdings"/>
                        <a:buChar char=""/>
                        <a:tabLst>
                          <a:tab pos="835025" algn="l"/>
                          <a:tab pos="835660" algn="l"/>
                        </a:tabLst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24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use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835025" lvl="1" indent="-286385">
                        <a:lnSpc>
                          <a:spcPct val="100000"/>
                        </a:lnSpc>
                        <a:spcBef>
                          <a:spcPts val="570"/>
                        </a:spcBef>
                        <a:buClr>
                          <a:srgbClr val="E6B8B8"/>
                        </a:buClr>
                        <a:buFont typeface="Wingdings"/>
                        <a:buChar char=""/>
                        <a:tabLst>
                          <a:tab pos="835025" algn="l"/>
                          <a:tab pos="835660" algn="l"/>
                        </a:tabLst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cost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solidFill>
                      <a:srgbClr val="62242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0" marB="0"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7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8575" marB="0">
                    <a:solidFill>
                      <a:srgbClr val="6224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rowSpan="3" gridSpan="2">
                  <a:txBody>
                    <a:bodyPr/>
                    <a:lstStyle/>
                    <a:p>
                      <a:pPr marL="271780" indent="-116205">
                        <a:lnSpc>
                          <a:spcPct val="100000"/>
                        </a:lnSpc>
                        <a:spcBef>
                          <a:spcPts val="265"/>
                        </a:spcBef>
                        <a:buClr>
                          <a:srgbClr val="FF0000"/>
                        </a:buClr>
                        <a:buSzPct val="95000"/>
                        <a:buFont typeface="Wingdings"/>
                        <a:buChar char=""/>
                        <a:tabLst>
                          <a:tab pos="272415" algn="l"/>
                        </a:tabLst>
                      </a:pPr>
                      <a:r>
                        <a:rPr sz="2000" b="1" spc="-15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2000" b="1" spc="-20" dirty="0">
                          <a:latin typeface="Calibri"/>
                          <a:cs typeface="Calibri"/>
                        </a:rPr>
                        <a:t>(target</a:t>
                      </a:r>
                      <a:r>
                        <a:rPr sz="2000" b="1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latin typeface="Calibri"/>
                          <a:cs typeface="Calibri"/>
                        </a:rPr>
                        <a:t>customer)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441959" lvl="1" indent="-173355">
                        <a:lnSpc>
                          <a:spcPct val="100000"/>
                        </a:lnSpc>
                        <a:spcBef>
                          <a:spcPts val="1195"/>
                        </a:spcBef>
                        <a:buClr>
                          <a:srgbClr val="FF0000"/>
                        </a:buClr>
                        <a:buFont typeface="Wingdings"/>
                        <a:buChar char=""/>
                        <a:tabLst>
                          <a:tab pos="442595" algn="l"/>
                        </a:tabLst>
                      </a:pPr>
                      <a:r>
                        <a:rPr sz="2000" b="1" spc="-10" dirty="0">
                          <a:latin typeface="Calibri"/>
                          <a:cs typeface="Calibri"/>
                        </a:rPr>
                        <a:t>who </a:t>
                      </a:r>
                      <a:r>
                        <a:rPr sz="2000" b="1" spc="-15" dirty="0">
                          <a:latin typeface="Calibri"/>
                          <a:cs typeface="Calibri"/>
                        </a:rPr>
                        <a:t>(statement </a:t>
                      </a:r>
                      <a:r>
                        <a:rPr sz="2000" b="1" spc="-5" dirty="0">
                          <a:latin typeface="Calibri"/>
                          <a:cs typeface="Calibri"/>
                        </a:rPr>
                        <a:t>of need</a:t>
                      </a:r>
                      <a:r>
                        <a:rPr sz="2000" b="1" spc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latin typeface="Calibri"/>
                          <a:cs typeface="Calibri"/>
                        </a:rPr>
                        <a:t>or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268605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opportunity)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441959" lvl="1" indent="-173355">
                        <a:lnSpc>
                          <a:spcPct val="100000"/>
                        </a:lnSpc>
                        <a:spcBef>
                          <a:spcPts val="1200"/>
                        </a:spcBef>
                        <a:buClr>
                          <a:srgbClr val="FF0000"/>
                        </a:buClr>
                        <a:buFont typeface="Wingdings"/>
                        <a:buChar char=""/>
                        <a:tabLst>
                          <a:tab pos="442595" algn="l"/>
                        </a:tabLst>
                      </a:pPr>
                      <a:r>
                        <a:rPr sz="2000" b="1" spc="-10" dirty="0">
                          <a:latin typeface="Calibri"/>
                          <a:cs typeface="Calibri"/>
                        </a:rPr>
                        <a:t>that </a:t>
                      </a:r>
                      <a:r>
                        <a:rPr sz="2000" b="1" spc="-15" dirty="0">
                          <a:latin typeface="Calibri"/>
                          <a:cs typeface="Calibri"/>
                        </a:rPr>
                        <a:t>(statement </a:t>
                      </a:r>
                      <a:r>
                        <a:rPr sz="2000" b="1" spc="-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2000" b="1" spc="-10" dirty="0">
                          <a:latin typeface="Calibri"/>
                          <a:cs typeface="Calibri"/>
                        </a:rPr>
                        <a:t>benefit)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384810" lvl="1" indent="-116205">
                        <a:lnSpc>
                          <a:spcPct val="100000"/>
                        </a:lnSpc>
                        <a:spcBef>
                          <a:spcPts val="1200"/>
                        </a:spcBef>
                        <a:buClr>
                          <a:srgbClr val="FF0000"/>
                        </a:buClr>
                        <a:buFont typeface="Wingdings"/>
                        <a:buChar char=""/>
                        <a:tabLst>
                          <a:tab pos="385445" algn="l"/>
                        </a:tabLst>
                      </a:pPr>
                      <a:r>
                        <a:rPr sz="2000" b="1" spc="-15" dirty="0">
                          <a:latin typeface="Calibri"/>
                          <a:cs typeface="Calibri"/>
                        </a:rPr>
                        <a:t>Differentiation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441959" lvl="1" indent="-173355">
                        <a:lnSpc>
                          <a:spcPct val="100000"/>
                        </a:lnSpc>
                        <a:spcBef>
                          <a:spcPts val="1195"/>
                        </a:spcBef>
                        <a:buClr>
                          <a:srgbClr val="FF0000"/>
                        </a:buClr>
                        <a:buFont typeface="Wingdings"/>
                        <a:buChar char=""/>
                        <a:tabLst>
                          <a:tab pos="442595" algn="l"/>
                        </a:tabLst>
                      </a:pPr>
                      <a:r>
                        <a:rPr sz="2000" b="1" spc="-15" dirty="0">
                          <a:latin typeface="Calibri"/>
                          <a:cs typeface="Calibri"/>
                        </a:rPr>
                        <a:t>Unlike </a:t>
                      </a:r>
                      <a:r>
                        <a:rPr sz="2000" b="1" spc="-5" dirty="0">
                          <a:latin typeface="Calibri"/>
                          <a:cs typeface="Calibri"/>
                        </a:rPr>
                        <a:t>(primary </a:t>
                      </a:r>
                      <a:r>
                        <a:rPr sz="2000" b="1" spc="-10" dirty="0">
                          <a:latin typeface="Calibri"/>
                          <a:cs typeface="Calibri"/>
                        </a:rPr>
                        <a:t>competitive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268605">
                        <a:lnSpc>
                          <a:spcPct val="100000"/>
                        </a:lnSpc>
                      </a:pPr>
                      <a:r>
                        <a:rPr sz="2000" b="1" spc="-15" dirty="0">
                          <a:latin typeface="Calibri"/>
                          <a:cs typeface="Calibri"/>
                        </a:rPr>
                        <a:t>alternative)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441959" lvl="1" indent="-173355">
                        <a:lnSpc>
                          <a:spcPct val="100000"/>
                        </a:lnSpc>
                        <a:spcBef>
                          <a:spcPts val="1205"/>
                        </a:spcBef>
                        <a:buClr>
                          <a:srgbClr val="FF0000"/>
                        </a:buClr>
                        <a:buFont typeface="Wingdings"/>
                        <a:buChar char=""/>
                        <a:tabLst>
                          <a:tab pos="442595" algn="l"/>
                        </a:tabLst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our </a:t>
                      </a:r>
                      <a:r>
                        <a:rPr sz="2000" b="1" spc="-10" dirty="0">
                          <a:latin typeface="Calibri"/>
                          <a:cs typeface="Calibri"/>
                        </a:rPr>
                        <a:t>product </a:t>
                      </a:r>
                      <a:r>
                        <a:rPr sz="2000" b="1" spc="-15" dirty="0">
                          <a:latin typeface="Calibri"/>
                          <a:cs typeface="Calibri"/>
                        </a:rPr>
                        <a:t>(statement</a:t>
                      </a:r>
                      <a:r>
                        <a:rPr sz="20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latin typeface="Calibri"/>
                          <a:cs typeface="Calibri"/>
                        </a:rPr>
                        <a:t>of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268605">
                        <a:lnSpc>
                          <a:spcPct val="100000"/>
                        </a:lnSpc>
                      </a:pPr>
                      <a:r>
                        <a:rPr sz="2000" b="1" spc="-5" dirty="0">
                          <a:latin typeface="Calibri"/>
                          <a:cs typeface="Calibri"/>
                        </a:rPr>
                        <a:t>primary</a:t>
                      </a:r>
                      <a:r>
                        <a:rPr sz="2000" b="1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5" dirty="0">
                          <a:latin typeface="Calibri"/>
                          <a:cs typeface="Calibri"/>
                        </a:rPr>
                        <a:t>differentiation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185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8575" marB="0">
                    <a:solidFill>
                      <a:srgbClr val="622422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400" b="1" spc="-5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Problem-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b="1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Solution</a:t>
                      </a:r>
                      <a:r>
                        <a:rPr sz="2400" b="1" spc="-75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dirty="0">
                          <a:solidFill>
                            <a:srgbClr val="FFFF00"/>
                          </a:solidFill>
                          <a:latin typeface="Calibri"/>
                          <a:cs typeface="Calibri"/>
                        </a:rPr>
                        <a:t>Fit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8575" marB="0"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00AF5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648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8575" marB="0">
                    <a:solidFill>
                      <a:srgbClr val="6224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365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81373" y="0"/>
            <a:ext cx="138049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9" dirty="0"/>
              <a:t>T</a:t>
            </a:r>
            <a:r>
              <a:rPr spc="-5" dirty="0"/>
              <a:t>e</a:t>
            </a:r>
            <a:r>
              <a:rPr spc="0" dirty="0"/>
              <a:t>a</a:t>
            </a:r>
            <a:r>
              <a:rPr dirty="0"/>
              <a:t>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999566"/>
            <a:ext cx="8911590" cy="41421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000" b="1" spc="-20" dirty="0">
                <a:latin typeface="Calibri"/>
                <a:cs typeface="Calibri"/>
              </a:rPr>
              <a:t>Founders </a:t>
            </a:r>
            <a:r>
              <a:rPr sz="3000" b="1" dirty="0">
                <a:latin typeface="Calibri"/>
                <a:cs typeface="Calibri"/>
              </a:rPr>
              <a:t>&amp; </a:t>
            </a:r>
            <a:r>
              <a:rPr sz="3000" b="1" spc="-10" dirty="0">
                <a:latin typeface="Calibri"/>
                <a:cs typeface="Calibri"/>
              </a:rPr>
              <a:t>Management </a:t>
            </a:r>
            <a:r>
              <a:rPr sz="3000" b="1" dirty="0">
                <a:latin typeface="Calibri"/>
                <a:cs typeface="Calibri"/>
              </a:rPr>
              <a:t>: </a:t>
            </a:r>
            <a:r>
              <a:rPr sz="3000" b="1" spc="-5" dirty="0">
                <a:latin typeface="Calibri"/>
                <a:cs typeface="Calibri"/>
              </a:rPr>
              <a:t>specialization, </a:t>
            </a:r>
            <a:r>
              <a:rPr sz="3000" b="1" spc="-15" dirty="0">
                <a:latin typeface="Calibri"/>
                <a:cs typeface="Calibri"/>
              </a:rPr>
              <a:t>role</a:t>
            </a:r>
            <a:r>
              <a:rPr sz="3000" b="1" spc="35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and</a:t>
            </a:r>
            <a:endParaRPr sz="30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000" b="1" spc="-5" dirty="0">
                <a:latin typeface="Calibri"/>
                <a:cs typeface="Calibri"/>
              </a:rPr>
              <a:t>commitment</a:t>
            </a:r>
            <a:endParaRPr sz="30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2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000" b="1" spc="-10" dirty="0">
                <a:latin typeface="Calibri"/>
                <a:cs typeface="Calibri"/>
              </a:rPr>
              <a:t>Board </a:t>
            </a:r>
            <a:r>
              <a:rPr sz="3000" b="1" dirty="0">
                <a:latin typeface="Calibri"/>
                <a:cs typeface="Calibri"/>
              </a:rPr>
              <a:t>of </a:t>
            </a:r>
            <a:r>
              <a:rPr sz="3000" b="1" spc="-15" dirty="0">
                <a:latin typeface="Calibri"/>
                <a:cs typeface="Calibri"/>
              </a:rPr>
              <a:t>Directors/Board </a:t>
            </a:r>
            <a:r>
              <a:rPr sz="3000" b="1" dirty="0">
                <a:latin typeface="Calibri"/>
                <a:cs typeface="Calibri"/>
              </a:rPr>
              <a:t>of</a:t>
            </a:r>
            <a:r>
              <a:rPr sz="3000" b="1" spc="50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Advisors</a:t>
            </a:r>
            <a:endParaRPr sz="30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2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000" b="1" dirty="0">
                <a:latin typeface="Calibri"/>
                <a:cs typeface="Calibri"/>
              </a:rPr>
              <a:t>Please </a:t>
            </a:r>
            <a:r>
              <a:rPr sz="3000" b="1" spc="-15" dirty="0">
                <a:latin typeface="Calibri"/>
                <a:cs typeface="Calibri"/>
              </a:rPr>
              <a:t>indicate </a:t>
            </a:r>
            <a:r>
              <a:rPr sz="3000" b="1" spc="-5" dirty="0">
                <a:latin typeface="Calibri"/>
                <a:cs typeface="Calibri"/>
              </a:rPr>
              <a:t>who </a:t>
            </a:r>
            <a:r>
              <a:rPr sz="3000" b="1" spc="-10" dirty="0">
                <a:latin typeface="Calibri"/>
                <a:cs typeface="Calibri"/>
              </a:rPr>
              <a:t>are </a:t>
            </a:r>
            <a:r>
              <a:rPr sz="3000" b="1" dirty="0">
                <a:latin typeface="Calibri"/>
                <a:cs typeface="Calibri"/>
              </a:rPr>
              <a:t>helping </a:t>
            </a:r>
            <a:r>
              <a:rPr sz="3000" b="1" spc="-15" dirty="0">
                <a:latin typeface="Calibri"/>
                <a:cs typeface="Calibri"/>
              </a:rPr>
              <a:t>you </a:t>
            </a:r>
            <a:r>
              <a:rPr sz="3000" b="1" dirty="0">
                <a:latin typeface="Calibri"/>
                <a:cs typeface="Calibri"/>
              </a:rPr>
              <a:t>and</a:t>
            </a:r>
            <a:r>
              <a:rPr sz="3000" b="1" spc="15" dirty="0">
                <a:latin typeface="Calibri"/>
                <a:cs typeface="Calibri"/>
              </a:rPr>
              <a:t> </a:t>
            </a:r>
            <a:r>
              <a:rPr sz="3000" b="1" spc="-15" dirty="0">
                <a:latin typeface="Calibri"/>
                <a:cs typeface="Calibri"/>
              </a:rPr>
              <a:t>why?</a:t>
            </a:r>
            <a:endParaRPr sz="30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2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000" b="1" spc="-15" dirty="0">
                <a:latin typeface="Calibri"/>
                <a:cs typeface="Calibri"/>
              </a:rPr>
              <a:t>Indicate </a:t>
            </a:r>
            <a:r>
              <a:rPr sz="3000" b="1" dirty="0">
                <a:latin typeface="Calibri"/>
                <a:cs typeface="Calibri"/>
              </a:rPr>
              <a:t>how </a:t>
            </a:r>
            <a:r>
              <a:rPr sz="3000" b="1" spc="-5" dirty="0">
                <a:latin typeface="Calibri"/>
                <a:cs typeface="Calibri"/>
              </a:rPr>
              <a:t>the </a:t>
            </a:r>
            <a:r>
              <a:rPr sz="3000" b="1" spc="-15" dirty="0">
                <a:latin typeface="Calibri"/>
                <a:cs typeface="Calibri"/>
              </a:rPr>
              <a:t>team </a:t>
            </a:r>
            <a:r>
              <a:rPr sz="3000" b="1" spc="-5" dirty="0">
                <a:latin typeface="Calibri"/>
                <a:cs typeface="Calibri"/>
              </a:rPr>
              <a:t>will </a:t>
            </a:r>
            <a:r>
              <a:rPr sz="3000" b="1" dirty="0">
                <a:latin typeface="Calibri"/>
                <a:cs typeface="Calibri"/>
              </a:rPr>
              <a:t>be </a:t>
            </a:r>
            <a:r>
              <a:rPr sz="3000" b="1" spc="-10" dirty="0">
                <a:latin typeface="Calibri"/>
                <a:cs typeface="Calibri"/>
              </a:rPr>
              <a:t>expanded over </a:t>
            </a:r>
            <a:r>
              <a:rPr sz="3000" b="1" spc="-5" dirty="0">
                <a:latin typeface="Calibri"/>
                <a:cs typeface="Calibri"/>
              </a:rPr>
              <a:t>the</a:t>
            </a:r>
            <a:r>
              <a:rPr sz="3000" b="1" spc="85" dirty="0">
                <a:latin typeface="Calibri"/>
                <a:cs typeface="Calibri"/>
              </a:rPr>
              <a:t> </a:t>
            </a:r>
            <a:r>
              <a:rPr sz="3000" b="1" spc="-15" dirty="0">
                <a:latin typeface="Calibri"/>
                <a:cs typeface="Calibri"/>
              </a:rPr>
              <a:t>next</a:t>
            </a:r>
            <a:endParaRPr sz="30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000" b="1" spc="-10" dirty="0">
                <a:latin typeface="Calibri"/>
                <a:cs typeface="Calibri"/>
              </a:rPr>
              <a:t>two </a:t>
            </a:r>
            <a:r>
              <a:rPr sz="3000" b="1" spc="-20" dirty="0">
                <a:latin typeface="Calibri"/>
                <a:cs typeface="Calibri"/>
              </a:rPr>
              <a:t>years </a:t>
            </a:r>
            <a:r>
              <a:rPr sz="3000" b="1" dirty="0">
                <a:latin typeface="Calibri"/>
                <a:cs typeface="Calibri"/>
              </a:rPr>
              <a:t>in </a:t>
            </a:r>
            <a:r>
              <a:rPr sz="3000" b="1" spc="-15" dirty="0">
                <a:latin typeface="Calibri"/>
                <a:cs typeface="Calibri"/>
              </a:rPr>
              <a:t>terms</a:t>
            </a:r>
            <a:r>
              <a:rPr sz="3000" b="1" spc="55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of:</a:t>
            </a:r>
            <a:endParaRPr sz="30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15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000" b="1" spc="-10" dirty="0">
                <a:latin typeface="Calibri"/>
                <a:cs typeface="Calibri"/>
              </a:rPr>
              <a:t>Development, production </a:t>
            </a:r>
            <a:r>
              <a:rPr sz="3000" b="1" dirty="0">
                <a:latin typeface="Calibri"/>
                <a:cs typeface="Calibri"/>
              </a:rPr>
              <a:t>and </a:t>
            </a:r>
            <a:r>
              <a:rPr sz="3000" b="1" spc="-15" dirty="0">
                <a:latin typeface="Calibri"/>
                <a:cs typeface="Calibri"/>
              </a:rPr>
              <a:t>marketing </a:t>
            </a:r>
            <a:r>
              <a:rPr sz="3000" b="1" dirty="0">
                <a:latin typeface="Calibri"/>
                <a:cs typeface="Calibri"/>
              </a:rPr>
              <a:t>needs ;</a:t>
            </a:r>
            <a:r>
              <a:rPr sz="3000" b="1" spc="85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and</a:t>
            </a:r>
            <a:endParaRPr sz="30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2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000" b="1" spc="-5" dirty="0">
                <a:latin typeface="Calibri"/>
                <a:cs typeface="Calibri"/>
              </a:rPr>
              <a:t>Expertise </a:t>
            </a:r>
            <a:r>
              <a:rPr sz="3000" b="1" dirty="0">
                <a:latin typeface="Calibri"/>
                <a:cs typeface="Calibri"/>
              </a:rPr>
              <a:t>and </a:t>
            </a:r>
            <a:r>
              <a:rPr sz="3000" b="1" spc="-10" dirty="0">
                <a:latin typeface="Calibri"/>
                <a:cs typeface="Calibri"/>
              </a:rPr>
              <a:t>experience</a:t>
            </a:r>
            <a:r>
              <a:rPr sz="3000" b="1" spc="40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needed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05800" y="0"/>
            <a:ext cx="838200" cy="832485"/>
          </a:xfrm>
          <a:custGeom>
            <a:avLst/>
            <a:gdLst/>
            <a:ahLst/>
            <a:cxnLst/>
            <a:rect l="l" t="t" r="r" b="b"/>
            <a:pathLst>
              <a:path w="838200" h="832485">
                <a:moveTo>
                  <a:pt x="0" y="832103"/>
                </a:moveTo>
                <a:lnTo>
                  <a:pt x="838200" y="832103"/>
                </a:lnTo>
                <a:lnTo>
                  <a:pt x="838200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387333" y="0"/>
            <a:ext cx="6407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0" dirty="0">
                <a:solidFill>
                  <a:srgbClr val="FFFFFF"/>
                </a:solidFill>
                <a:latin typeface="Calibri"/>
                <a:cs typeface="Calibri"/>
              </a:rPr>
              <a:t>#4</a:t>
            </a:r>
            <a:endParaRPr sz="4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96741" y="0"/>
            <a:ext cx="250507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5" dirty="0"/>
              <a:t>Why</a:t>
            </a:r>
            <a:r>
              <a:rPr spc="-55" dirty="0"/>
              <a:t> </a:t>
            </a:r>
            <a:r>
              <a:rPr dirty="0"/>
              <a:t>Now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695070"/>
            <a:ext cx="7943850" cy="15855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10" dirty="0">
                <a:latin typeface="Calibri"/>
                <a:cs typeface="Calibri"/>
              </a:rPr>
              <a:t>Set-up </a:t>
            </a:r>
            <a:r>
              <a:rPr sz="3200" b="1" spc="-5" dirty="0">
                <a:latin typeface="Calibri"/>
                <a:cs typeface="Calibri"/>
              </a:rPr>
              <a:t>the </a:t>
            </a:r>
            <a:r>
              <a:rPr sz="3200" b="1" spc="-15" dirty="0">
                <a:latin typeface="Calibri"/>
                <a:cs typeface="Calibri"/>
              </a:rPr>
              <a:t>historical </a:t>
            </a:r>
            <a:r>
              <a:rPr sz="3200" b="1" spc="-10" dirty="0">
                <a:latin typeface="Calibri"/>
                <a:cs typeface="Calibri"/>
              </a:rPr>
              <a:t>evolution </a:t>
            </a:r>
            <a:r>
              <a:rPr sz="3200" b="1" spc="-5" dirty="0">
                <a:latin typeface="Calibri"/>
                <a:cs typeface="Calibri"/>
              </a:rPr>
              <a:t>of</a:t>
            </a:r>
            <a:r>
              <a:rPr sz="3200" b="1" spc="9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your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b="1" spc="-20" dirty="0">
                <a:latin typeface="Calibri"/>
                <a:cs typeface="Calibri"/>
              </a:rPr>
              <a:t>product/service</a:t>
            </a:r>
            <a:r>
              <a:rPr sz="3200" b="1" spc="55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category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7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15" dirty="0">
                <a:latin typeface="Calibri"/>
                <a:cs typeface="Calibri"/>
              </a:rPr>
              <a:t>Define </a:t>
            </a:r>
            <a:r>
              <a:rPr sz="3200" b="1" spc="-25" dirty="0">
                <a:latin typeface="Calibri"/>
                <a:cs typeface="Calibri"/>
              </a:rPr>
              <a:t>recent </a:t>
            </a:r>
            <a:r>
              <a:rPr sz="3200" b="1" spc="-20" dirty="0">
                <a:latin typeface="Calibri"/>
                <a:cs typeface="Calibri"/>
              </a:rPr>
              <a:t>trends </a:t>
            </a:r>
            <a:r>
              <a:rPr sz="3200" b="1" spc="-15" dirty="0">
                <a:latin typeface="Calibri"/>
                <a:cs typeface="Calibri"/>
              </a:rPr>
              <a:t>that </a:t>
            </a:r>
            <a:r>
              <a:rPr sz="3200" b="1" spc="-30" dirty="0">
                <a:latin typeface="Calibri"/>
                <a:cs typeface="Calibri"/>
              </a:rPr>
              <a:t>make </a:t>
            </a:r>
            <a:r>
              <a:rPr sz="3200" b="1" spc="-10" dirty="0">
                <a:latin typeface="Calibri"/>
                <a:cs typeface="Calibri"/>
              </a:rPr>
              <a:t>your</a:t>
            </a:r>
            <a:r>
              <a:rPr sz="3200" b="1" spc="204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solution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2068" y="2256282"/>
            <a:ext cx="140525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spc="-15" dirty="0">
                <a:latin typeface="Calibri"/>
                <a:cs typeface="Calibri"/>
              </a:rPr>
              <a:t>p</a:t>
            </a:r>
            <a:r>
              <a:rPr sz="3200" b="1" dirty="0">
                <a:latin typeface="Calibri"/>
                <a:cs typeface="Calibri"/>
              </a:rPr>
              <a:t>o</a:t>
            </a:r>
            <a:r>
              <a:rPr sz="3200" b="1" spc="-5" dirty="0">
                <a:latin typeface="Calibri"/>
                <a:cs typeface="Calibri"/>
              </a:rPr>
              <a:t>ssible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59123" y="2363723"/>
            <a:ext cx="5257800" cy="4093845"/>
          </a:xfrm>
          <a:custGeom>
            <a:avLst/>
            <a:gdLst/>
            <a:ahLst/>
            <a:cxnLst/>
            <a:rect l="l" t="t" r="r" b="b"/>
            <a:pathLst>
              <a:path w="5257800" h="4093845">
                <a:moveTo>
                  <a:pt x="0" y="4093464"/>
                </a:moveTo>
                <a:lnTo>
                  <a:pt x="5257800" y="4093464"/>
                </a:lnTo>
                <a:lnTo>
                  <a:pt x="5257800" y="0"/>
                </a:lnTo>
                <a:lnTo>
                  <a:pt x="0" y="0"/>
                </a:lnTo>
                <a:lnTo>
                  <a:pt x="0" y="4093464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659123" y="2363723"/>
            <a:ext cx="5257800" cy="4093845"/>
          </a:xfrm>
          <a:custGeom>
            <a:avLst/>
            <a:gdLst/>
            <a:ahLst/>
            <a:cxnLst/>
            <a:rect l="l" t="t" r="r" b="b"/>
            <a:pathLst>
              <a:path w="5257800" h="4093845">
                <a:moveTo>
                  <a:pt x="0" y="4093464"/>
                </a:moveTo>
                <a:lnTo>
                  <a:pt x="5257800" y="4093464"/>
                </a:lnTo>
                <a:lnTo>
                  <a:pt x="5257800" y="0"/>
                </a:lnTo>
                <a:lnTo>
                  <a:pt x="0" y="0"/>
                </a:lnTo>
                <a:lnTo>
                  <a:pt x="0" y="4093464"/>
                </a:lnTo>
                <a:close/>
              </a:path>
            </a:pathLst>
          </a:custGeom>
          <a:ln w="9144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37609" y="2381250"/>
            <a:ext cx="3703954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latin typeface="Calibri"/>
                <a:cs typeface="Calibri"/>
              </a:rPr>
              <a:t>The Elements </a:t>
            </a:r>
            <a:r>
              <a:rPr sz="2000" b="1" spc="-5" dirty="0">
                <a:latin typeface="Calibri"/>
                <a:cs typeface="Calibri"/>
              </a:rPr>
              <a:t>of the </a:t>
            </a:r>
            <a:r>
              <a:rPr sz="2000" b="1" spc="-10" dirty="0">
                <a:latin typeface="Calibri"/>
                <a:cs typeface="Calibri"/>
              </a:rPr>
              <a:t>Business</a:t>
            </a:r>
            <a:r>
              <a:rPr sz="2000" b="1" spc="6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Story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37609" y="2991104"/>
            <a:ext cx="4961255" cy="33782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u="heavy" spc="-10" dirty="0">
                <a:latin typeface="Calibri"/>
                <a:cs typeface="Calibri"/>
              </a:rPr>
              <a:t>Background</a:t>
            </a:r>
            <a:endParaRPr sz="20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2000" b="1" spc="-5" dirty="0">
                <a:latin typeface="Calibri"/>
                <a:cs typeface="Calibri"/>
              </a:rPr>
              <a:t>Describe the </a:t>
            </a:r>
            <a:r>
              <a:rPr sz="2000" b="1" spc="-10" dirty="0">
                <a:latin typeface="Calibri"/>
                <a:cs typeface="Calibri"/>
              </a:rPr>
              <a:t>current situation,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the</a:t>
            </a:r>
            <a:endParaRPr sz="20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2000" b="1" spc="-10" dirty="0">
                <a:latin typeface="Calibri"/>
                <a:cs typeface="Calibri"/>
              </a:rPr>
              <a:t>characters, </a:t>
            </a:r>
            <a:r>
              <a:rPr sz="2000" b="1" spc="-5" dirty="0">
                <a:latin typeface="Calibri"/>
                <a:cs typeface="Calibri"/>
              </a:rPr>
              <a:t>and the</a:t>
            </a:r>
            <a:r>
              <a:rPr sz="2000" b="1" spc="-10" dirty="0">
                <a:latin typeface="Calibri"/>
                <a:cs typeface="Calibri"/>
              </a:rPr>
              <a:t> problem.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u="heavy" spc="-15" dirty="0">
                <a:latin typeface="Calibri"/>
                <a:cs typeface="Calibri"/>
              </a:rPr>
              <a:t>Challenge</a:t>
            </a:r>
            <a:endParaRPr sz="2000">
              <a:latin typeface="Calibri"/>
              <a:cs typeface="Calibri"/>
            </a:endParaRPr>
          </a:p>
          <a:p>
            <a:pPr marL="356870" marR="224790">
              <a:lnSpc>
                <a:spcPct val="100000"/>
              </a:lnSpc>
            </a:pPr>
            <a:r>
              <a:rPr sz="2000" b="1" spc="-5" dirty="0">
                <a:latin typeface="Calibri"/>
                <a:cs typeface="Calibri"/>
              </a:rPr>
              <a:t>Describe the </a:t>
            </a:r>
            <a:r>
              <a:rPr sz="2000" b="1" spc="-10" dirty="0">
                <a:latin typeface="Calibri"/>
                <a:cs typeface="Calibri"/>
              </a:rPr>
              <a:t>challenges </a:t>
            </a:r>
            <a:r>
              <a:rPr sz="2000" b="1" spc="-5" dirty="0">
                <a:latin typeface="Calibri"/>
                <a:cs typeface="Calibri"/>
              </a:rPr>
              <a:t>and conflicts </a:t>
            </a:r>
            <a:r>
              <a:rPr sz="2000" b="1" spc="-10" dirty="0">
                <a:latin typeface="Calibri"/>
                <a:cs typeface="Calibri"/>
              </a:rPr>
              <a:t>that  </a:t>
            </a:r>
            <a:r>
              <a:rPr sz="2000" b="1" spc="-5" dirty="0">
                <a:latin typeface="Calibri"/>
                <a:cs typeface="Calibri"/>
              </a:rPr>
              <a:t>impede a </a:t>
            </a:r>
            <a:r>
              <a:rPr sz="2000" b="1" spc="-10" dirty="0">
                <a:latin typeface="Calibri"/>
                <a:cs typeface="Calibri"/>
              </a:rPr>
              <a:t>coherent plan </a:t>
            </a:r>
            <a:r>
              <a:rPr sz="2000" b="1" spc="-15" dirty="0">
                <a:latin typeface="Calibri"/>
                <a:cs typeface="Calibri"/>
              </a:rPr>
              <a:t>to solve </a:t>
            </a:r>
            <a:r>
              <a:rPr sz="2000" b="1" spc="-5" dirty="0">
                <a:latin typeface="Calibri"/>
                <a:cs typeface="Calibri"/>
              </a:rPr>
              <a:t>the  problem.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u="heavy" spc="-10" dirty="0">
                <a:latin typeface="Calibri"/>
                <a:cs typeface="Calibri"/>
              </a:rPr>
              <a:t>Resolution</a:t>
            </a:r>
            <a:endParaRPr sz="2000">
              <a:latin typeface="Calibri"/>
              <a:cs typeface="Calibri"/>
            </a:endParaRPr>
          </a:p>
          <a:p>
            <a:pPr marL="356870" marR="5080">
              <a:lnSpc>
                <a:spcPct val="100000"/>
              </a:lnSpc>
            </a:pPr>
            <a:r>
              <a:rPr sz="2000" b="1" spc="-20" dirty="0">
                <a:latin typeface="Calibri"/>
                <a:cs typeface="Calibri"/>
              </a:rPr>
              <a:t>Portray </a:t>
            </a:r>
            <a:r>
              <a:rPr sz="2000" b="1" spc="-5" dirty="0">
                <a:latin typeface="Calibri"/>
                <a:cs typeface="Calibri"/>
              </a:rPr>
              <a:t>a solution </a:t>
            </a:r>
            <a:r>
              <a:rPr sz="2000" b="1" spc="-15" dirty="0">
                <a:latin typeface="Calibri"/>
                <a:cs typeface="Calibri"/>
              </a:rPr>
              <a:t>to </a:t>
            </a:r>
            <a:r>
              <a:rPr sz="2000" b="1" dirty="0">
                <a:latin typeface="Calibri"/>
                <a:cs typeface="Calibri"/>
              </a:rPr>
              <a:t>the </a:t>
            </a:r>
            <a:r>
              <a:rPr sz="2000" b="1" spc="-10" dirty="0">
                <a:latin typeface="Calibri"/>
                <a:cs typeface="Calibri"/>
              </a:rPr>
              <a:t>challenges </a:t>
            </a:r>
            <a:r>
              <a:rPr sz="2000" b="1" spc="-5" dirty="0">
                <a:latin typeface="Calibri"/>
                <a:cs typeface="Calibri"/>
              </a:rPr>
              <a:t>and </a:t>
            </a:r>
            <a:r>
              <a:rPr sz="2000" b="1" dirty="0">
                <a:latin typeface="Calibri"/>
                <a:cs typeface="Calibri"/>
              </a:rPr>
              <a:t>the  </a:t>
            </a:r>
            <a:r>
              <a:rPr sz="2000" b="1" spc="-10" dirty="0">
                <a:latin typeface="Calibri"/>
                <a:cs typeface="Calibri"/>
              </a:rPr>
              <a:t>problem </a:t>
            </a:r>
            <a:r>
              <a:rPr sz="2000" b="1" spc="-5" dirty="0">
                <a:latin typeface="Calibri"/>
                <a:cs typeface="Calibri"/>
              </a:rPr>
              <a:t>and how the </a:t>
            </a:r>
            <a:r>
              <a:rPr sz="2000" b="1" spc="-15" dirty="0">
                <a:latin typeface="Calibri"/>
                <a:cs typeface="Calibri"/>
              </a:rPr>
              <a:t>venture </a:t>
            </a:r>
            <a:r>
              <a:rPr sz="2000" b="1" spc="-10" dirty="0">
                <a:latin typeface="Calibri"/>
                <a:cs typeface="Calibri"/>
              </a:rPr>
              <a:t>will </a:t>
            </a:r>
            <a:r>
              <a:rPr sz="2000" b="1" spc="-5" dirty="0">
                <a:latin typeface="Calibri"/>
                <a:cs typeface="Calibri"/>
              </a:rPr>
              <a:t>succeed  by </a:t>
            </a:r>
            <a:r>
              <a:rPr sz="2000" b="1" spc="-10" dirty="0">
                <a:latin typeface="Calibri"/>
                <a:cs typeface="Calibri"/>
              </a:rPr>
              <a:t>resolving </a:t>
            </a:r>
            <a:r>
              <a:rPr sz="2000" b="1" spc="-5" dirty="0">
                <a:latin typeface="Calibri"/>
                <a:cs typeface="Calibri"/>
              </a:rPr>
              <a:t>the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problem.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2000" y="4038600"/>
            <a:ext cx="2362200" cy="1569720"/>
          </a:xfrm>
          <a:prstGeom prst="rect">
            <a:avLst/>
          </a:prstGeom>
          <a:solidFill>
            <a:srgbClr val="622422"/>
          </a:solidFill>
        </p:spPr>
        <p:txBody>
          <a:bodyPr vert="horz" wrap="square" lIns="0" tIns="29209" rIns="0" bIns="0" rtlCol="0">
            <a:spAutoFit/>
          </a:bodyPr>
          <a:lstStyle/>
          <a:p>
            <a:pPr marL="91440" marR="274320">
              <a:lnSpc>
                <a:spcPct val="100000"/>
              </a:lnSpc>
              <a:spcBef>
                <a:spcPts val="229"/>
              </a:spcBef>
            </a:pPr>
            <a:r>
              <a:rPr sz="2400" b="1" spc="-15" dirty="0">
                <a:solidFill>
                  <a:srgbClr val="FFFFFF"/>
                </a:solidFill>
                <a:latin typeface="Calibri"/>
                <a:cs typeface="Calibri"/>
              </a:rPr>
              <a:t>Set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your  development</a:t>
            </a:r>
            <a:r>
              <a:rPr sz="240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in  the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form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of a 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real-life</a:t>
            </a:r>
            <a:r>
              <a:rPr sz="24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story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24200" y="4800600"/>
            <a:ext cx="685800" cy="381000"/>
          </a:xfrm>
          <a:custGeom>
            <a:avLst/>
            <a:gdLst/>
            <a:ahLst/>
            <a:cxnLst/>
            <a:rect l="l" t="t" r="r" b="b"/>
            <a:pathLst>
              <a:path w="685800" h="381000">
                <a:moveTo>
                  <a:pt x="495300" y="0"/>
                </a:moveTo>
                <a:lnTo>
                  <a:pt x="495300" y="95250"/>
                </a:lnTo>
                <a:lnTo>
                  <a:pt x="0" y="95250"/>
                </a:lnTo>
                <a:lnTo>
                  <a:pt x="0" y="285750"/>
                </a:lnTo>
                <a:lnTo>
                  <a:pt x="495300" y="285750"/>
                </a:lnTo>
                <a:lnTo>
                  <a:pt x="495300" y="381000"/>
                </a:lnTo>
                <a:lnTo>
                  <a:pt x="685800" y="190500"/>
                </a:lnTo>
                <a:lnTo>
                  <a:pt x="4953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124200" y="4800600"/>
            <a:ext cx="685800" cy="381000"/>
          </a:xfrm>
          <a:custGeom>
            <a:avLst/>
            <a:gdLst/>
            <a:ahLst/>
            <a:cxnLst/>
            <a:rect l="l" t="t" r="r" b="b"/>
            <a:pathLst>
              <a:path w="685800" h="381000">
                <a:moveTo>
                  <a:pt x="0" y="95250"/>
                </a:moveTo>
                <a:lnTo>
                  <a:pt x="495300" y="95250"/>
                </a:lnTo>
                <a:lnTo>
                  <a:pt x="495300" y="0"/>
                </a:lnTo>
                <a:lnTo>
                  <a:pt x="685800" y="190500"/>
                </a:lnTo>
                <a:lnTo>
                  <a:pt x="495300" y="381000"/>
                </a:lnTo>
                <a:lnTo>
                  <a:pt x="495300" y="285750"/>
                </a:lnTo>
                <a:lnTo>
                  <a:pt x="0" y="285750"/>
                </a:lnTo>
                <a:lnTo>
                  <a:pt x="0" y="95250"/>
                </a:lnTo>
                <a:close/>
              </a:path>
            </a:pathLst>
          </a:custGeom>
          <a:ln w="24384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305800" y="0"/>
            <a:ext cx="838200" cy="832485"/>
          </a:xfrm>
          <a:custGeom>
            <a:avLst/>
            <a:gdLst/>
            <a:ahLst/>
            <a:cxnLst/>
            <a:rect l="l" t="t" r="r" b="b"/>
            <a:pathLst>
              <a:path w="838200" h="832485">
                <a:moveTo>
                  <a:pt x="0" y="832103"/>
                </a:moveTo>
                <a:lnTo>
                  <a:pt x="838200" y="832103"/>
                </a:lnTo>
                <a:lnTo>
                  <a:pt x="838200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387333" y="0"/>
            <a:ext cx="6407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0" dirty="0">
                <a:solidFill>
                  <a:srgbClr val="FFFFFF"/>
                </a:solidFill>
                <a:latin typeface="Calibri"/>
                <a:cs typeface="Calibri"/>
              </a:rPr>
              <a:t>#5</a:t>
            </a:r>
            <a:endParaRPr sz="4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82798" y="0"/>
            <a:ext cx="298196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Market</a:t>
            </a:r>
            <a:r>
              <a:rPr spc="-125" dirty="0"/>
              <a:t> </a:t>
            </a:r>
            <a:r>
              <a:rPr spc="-20" dirty="0"/>
              <a:t>Size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0" y="725551"/>
            <a:ext cx="69551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000" b="1" spc="-5" dirty="0">
                <a:latin typeface="Calibri"/>
                <a:cs typeface="Calibri"/>
              </a:rPr>
              <a:t>Identify/profile the </a:t>
            </a:r>
            <a:r>
              <a:rPr sz="3000" b="1" spc="-10" dirty="0">
                <a:latin typeface="Calibri"/>
                <a:cs typeface="Calibri"/>
              </a:rPr>
              <a:t>customer you </a:t>
            </a:r>
            <a:r>
              <a:rPr sz="3000" b="1" spc="-25" dirty="0">
                <a:latin typeface="Calibri"/>
                <a:cs typeface="Calibri"/>
              </a:rPr>
              <a:t>cater</a:t>
            </a:r>
            <a:r>
              <a:rPr sz="3000" b="1" spc="-50" dirty="0">
                <a:latin typeface="Calibri"/>
                <a:cs typeface="Calibri"/>
              </a:rPr>
              <a:t> </a:t>
            </a:r>
            <a:r>
              <a:rPr sz="3000" b="1" spc="-20" dirty="0">
                <a:latin typeface="Calibri"/>
                <a:cs typeface="Calibri"/>
              </a:rPr>
              <a:t>to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1140" y="1178514"/>
            <a:ext cx="2512695" cy="184277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442595" indent="-429895">
              <a:lnSpc>
                <a:spcPct val="100000"/>
              </a:lnSpc>
              <a:spcBef>
                <a:spcPts val="490"/>
              </a:spcBef>
              <a:buClr>
                <a:srgbClr val="FF0000"/>
              </a:buClr>
              <a:buFont typeface="Wingdings"/>
              <a:buChar char=""/>
              <a:tabLst>
                <a:tab pos="442595" algn="l"/>
                <a:tab pos="443230" algn="l"/>
              </a:tabLst>
            </a:pPr>
            <a:r>
              <a:rPr sz="3000" b="1" spc="-15" dirty="0">
                <a:latin typeface="Calibri"/>
                <a:cs typeface="Calibri"/>
              </a:rPr>
              <a:t>Calculate</a:t>
            </a:r>
            <a:r>
              <a:rPr sz="3000" b="1" spc="-60" dirty="0">
                <a:latin typeface="Calibri"/>
                <a:cs typeface="Calibri"/>
              </a:rPr>
              <a:t> </a:t>
            </a:r>
            <a:r>
              <a:rPr sz="3000" b="1" spc="-5" dirty="0">
                <a:latin typeface="Calibri"/>
                <a:cs typeface="Calibri"/>
              </a:rPr>
              <a:t>the</a:t>
            </a:r>
            <a:endParaRPr sz="30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25"/>
              </a:spcBef>
              <a:buClr>
                <a:srgbClr val="FF0000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600" b="1" spc="-70" dirty="0">
                <a:latin typeface="Calibri"/>
                <a:cs typeface="Calibri"/>
              </a:rPr>
              <a:t>TAM,</a:t>
            </a:r>
            <a:endParaRPr sz="2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10"/>
              </a:spcBef>
              <a:buClr>
                <a:srgbClr val="FF0000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600" b="1" spc="-25" dirty="0">
                <a:latin typeface="Calibri"/>
                <a:cs typeface="Calibri"/>
              </a:rPr>
              <a:t>SAM</a:t>
            </a:r>
            <a:r>
              <a:rPr sz="2600" b="1" spc="0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,and</a:t>
            </a:r>
            <a:endParaRPr sz="26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05"/>
              </a:spcBef>
              <a:buClr>
                <a:srgbClr val="FF0000"/>
              </a:buClr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600" b="1" spc="-20" dirty="0">
                <a:latin typeface="Calibri"/>
                <a:cs typeface="Calibri"/>
              </a:rPr>
              <a:t>TM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9054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464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pc="-5" dirty="0"/>
              <a:t>Clearly mention</a:t>
            </a:r>
            <a:r>
              <a:rPr spc="-35" dirty="0"/>
              <a:t> </a:t>
            </a:r>
            <a:r>
              <a:rPr spc="-5" dirty="0"/>
              <a:t>the</a:t>
            </a:r>
          </a:p>
          <a:p>
            <a:pPr marL="756285" lvl="1" indent="-286385">
              <a:lnSpc>
                <a:spcPct val="100000"/>
              </a:lnSpc>
              <a:spcBef>
                <a:spcPts val="360"/>
              </a:spcBef>
              <a:buClr>
                <a:srgbClr val="FF0000"/>
              </a:buClr>
              <a:buFont typeface="Wingdings"/>
              <a:buChar char=""/>
              <a:tabLst>
                <a:tab pos="756920" algn="l"/>
              </a:tabLst>
            </a:pPr>
            <a:r>
              <a:rPr sz="3000" b="1" dirty="0">
                <a:solidFill>
                  <a:srgbClr val="622422"/>
                </a:solidFill>
                <a:latin typeface="Calibri"/>
                <a:cs typeface="Calibri"/>
              </a:rPr>
              <a:t>logic &amp;</a:t>
            </a:r>
            <a:r>
              <a:rPr sz="3000" b="1" spc="-30" dirty="0">
                <a:solidFill>
                  <a:srgbClr val="622422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622422"/>
                </a:solidFill>
                <a:latin typeface="Calibri"/>
                <a:cs typeface="Calibri"/>
              </a:rPr>
              <a:t>basis</a:t>
            </a:r>
            <a:endParaRPr sz="30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55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pc="-10" dirty="0"/>
              <a:t>Reasonable </a:t>
            </a:r>
            <a:r>
              <a:rPr spc="-15" dirty="0"/>
              <a:t>estimate</a:t>
            </a:r>
            <a:r>
              <a:rPr spc="-85" dirty="0"/>
              <a:t> </a:t>
            </a:r>
            <a:r>
              <a:rPr spc="-15" dirty="0"/>
              <a:t>for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8644" y="4545914"/>
            <a:ext cx="453898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10"/>
              </a:spcBef>
              <a:buClr>
                <a:srgbClr val="FF0000"/>
              </a:buClr>
              <a:buFont typeface="Wingdings"/>
              <a:buChar char=""/>
              <a:tabLst>
                <a:tab pos="299720" algn="l"/>
              </a:tabLst>
            </a:pPr>
            <a:r>
              <a:rPr sz="2800" b="1" spc="-10" dirty="0">
                <a:solidFill>
                  <a:srgbClr val="622422"/>
                </a:solidFill>
                <a:latin typeface="Calibri"/>
                <a:cs typeface="Calibri"/>
              </a:rPr>
              <a:t>years </a:t>
            </a:r>
            <a:r>
              <a:rPr sz="2800" b="1" spc="0" dirty="0">
                <a:solidFill>
                  <a:srgbClr val="622422"/>
                </a:solidFill>
                <a:latin typeface="Calibri"/>
                <a:cs typeface="Calibri"/>
              </a:rPr>
              <a:t>1 &amp; 2 </a:t>
            </a:r>
            <a:r>
              <a:rPr sz="2800" b="1" spc="-10" dirty="0">
                <a:solidFill>
                  <a:srgbClr val="622422"/>
                </a:solidFill>
                <a:latin typeface="Calibri"/>
                <a:cs typeface="Calibri"/>
              </a:rPr>
              <a:t>followed by </a:t>
            </a:r>
            <a:r>
              <a:rPr sz="2800" b="1" spc="0" dirty="0">
                <a:solidFill>
                  <a:srgbClr val="622422"/>
                </a:solidFill>
                <a:latin typeface="Calibri"/>
                <a:cs typeface="Calibri"/>
              </a:rPr>
              <a:t>5</a:t>
            </a:r>
            <a:r>
              <a:rPr sz="2800" b="1" spc="-120" dirty="0">
                <a:solidFill>
                  <a:srgbClr val="622422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622422"/>
                </a:solidFill>
                <a:latin typeface="Calibri"/>
                <a:cs typeface="Calibri"/>
              </a:rPr>
              <a:t>yrs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943600" y="1295400"/>
            <a:ext cx="2057400" cy="2057400"/>
          </a:xfrm>
          <a:custGeom>
            <a:avLst/>
            <a:gdLst/>
            <a:ahLst/>
            <a:cxnLst/>
            <a:rect l="l" t="t" r="r" b="b"/>
            <a:pathLst>
              <a:path w="2057400" h="2057400">
                <a:moveTo>
                  <a:pt x="1028700" y="0"/>
                </a:moveTo>
                <a:lnTo>
                  <a:pt x="980269" y="1119"/>
                </a:lnTo>
                <a:lnTo>
                  <a:pt x="932415" y="4445"/>
                </a:lnTo>
                <a:lnTo>
                  <a:pt x="885187" y="9927"/>
                </a:lnTo>
                <a:lnTo>
                  <a:pt x="838635" y="17517"/>
                </a:lnTo>
                <a:lnTo>
                  <a:pt x="792808" y="27165"/>
                </a:lnTo>
                <a:lnTo>
                  <a:pt x="747756" y="38821"/>
                </a:lnTo>
                <a:lnTo>
                  <a:pt x="703527" y="52437"/>
                </a:lnTo>
                <a:lnTo>
                  <a:pt x="660171" y="67963"/>
                </a:lnTo>
                <a:lnTo>
                  <a:pt x="617737" y="85349"/>
                </a:lnTo>
                <a:lnTo>
                  <a:pt x="576276" y="104547"/>
                </a:lnTo>
                <a:lnTo>
                  <a:pt x="535836" y="125506"/>
                </a:lnTo>
                <a:lnTo>
                  <a:pt x="496466" y="148178"/>
                </a:lnTo>
                <a:lnTo>
                  <a:pt x="458216" y="172512"/>
                </a:lnTo>
                <a:lnTo>
                  <a:pt x="421136" y="198461"/>
                </a:lnTo>
                <a:lnTo>
                  <a:pt x="385274" y="225974"/>
                </a:lnTo>
                <a:lnTo>
                  <a:pt x="350680" y="255001"/>
                </a:lnTo>
                <a:lnTo>
                  <a:pt x="317404" y="285494"/>
                </a:lnTo>
                <a:lnTo>
                  <a:pt x="285494" y="317404"/>
                </a:lnTo>
                <a:lnTo>
                  <a:pt x="255001" y="350680"/>
                </a:lnTo>
                <a:lnTo>
                  <a:pt x="225974" y="385274"/>
                </a:lnTo>
                <a:lnTo>
                  <a:pt x="198461" y="421136"/>
                </a:lnTo>
                <a:lnTo>
                  <a:pt x="172512" y="458216"/>
                </a:lnTo>
                <a:lnTo>
                  <a:pt x="148178" y="496466"/>
                </a:lnTo>
                <a:lnTo>
                  <a:pt x="125506" y="535836"/>
                </a:lnTo>
                <a:lnTo>
                  <a:pt x="104547" y="576276"/>
                </a:lnTo>
                <a:lnTo>
                  <a:pt x="85349" y="617737"/>
                </a:lnTo>
                <a:lnTo>
                  <a:pt x="67963" y="660171"/>
                </a:lnTo>
                <a:lnTo>
                  <a:pt x="52437" y="703527"/>
                </a:lnTo>
                <a:lnTo>
                  <a:pt x="38821" y="747756"/>
                </a:lnTo>
                <a:lnTo>
                  <a:pt x="27165" y="792808"/>
                </a:lnTo>
                <a:lnTo>
                  <a:pt x="17517" y="838635"/>
                </a:lnTo>
                <a:lnTo>
                  <a:pt x="9927" y="885187"/>
                </a:lnTo>
                <a:lnTo>
                  <a:pt x="4445" y="932415"/>
                </a:lnTo>
                <a:lnTo>
                  <a:pt x="1119" y="980269"/>
                </a:lnTo>
                <a:lnTo>
                  <a:pt x="0" y="1028700"/>
                </a:lnTo>
                <a:lnTo>
                  <a:pt x="1119" y="1077130"/>
                </a:lnTo>
                <a:lnTo>
                  <a:pt x="4445" y="1124984"/>
                </a:lnTo>
                <a:lnTo>
                  <a:pt x="9927" y="1172212"/>
                </a:lnTo>
                <a:lnTo>
                  <a:pt x="17517" y="1218764"/>
                </a:lnTo>
                <a:lnTo>
                  <a:pt x="27165" y="1264591"/>
                </a:lnTo>
                <a:lnTo>
                  <a:pt x="38821" y="1309643"/>
                </a:lnTo>
                <a:lnTo>
                  <a:pt x="52437" y="1353872"/>
                </a:lnTo>
                <a:lnTo>
                  <a:pt x="67963" y="1397228"/>
                </a:lnTo>
                <a:lnTo>
                  <a:pt x="85349" y="1439662"/>
                </a:lnTo>
                <a:lnTo>
                  <a:pt x="104547" y="1481123"/>
                </a:lnTo>
                <a:lnTo>
                  <a:pt x="125506" y="1521563"/>
                </a:lnTo>
                <a:lnTo>
                  <a:pt x="148178" y="1560933"/>
                </a:lnTo>
                <a:lnTo>
                  <a:pt x="172512" y="1599183"/>
                </a:lnTo>
                <a:lnTo>
                  <a:pt x="198461" y="1636263"/>
                </a:lnTo>
                <a:lnTo>
                  <a:pt x="225974" y="1672125"/>
                </a:lnTo>
                <a:lnTo>
                  <a:pt x="255001" y="1706719"/>
                </a:lnTo>
                <a:lnTo>
                  <a:pt x="285494" y="1739995"/>
                </a:lnTo>
                <a:lnTo>
                  <a:pt x="317404" y="1771905"/>
                </a:lnTo>
                <a:lnTo>
                  <a:pt x="350680" y="1802398"/>
                </a:lnTo>
                <a:lnTo>
                  <a:pt x="385274" y="1831425"/>
                </a:lnTo>
                <a:lnTo>
                  <a:pt x="421136" y="1858938"/>
                </a:lnTo>
                <a:lnTo>
                  <a:pt x="458216" y="1884887"/>
                </a:lnTo>
                <a:lnTo>
                  <a:pt x="496466" y="1909221"/>
                </a:lnTo>
                <a:lnTo>
                  <a:pt x="535836" y="1931893"/>
                </a:lnTo>
                <a:lnTo>
                  <a:pt x="576276" y="1952852"/>
                </a:lnTo>
                <a:lnTo>
                  <a:pt x="617737" y="1972050"/>
                </a:lnTo>
                <a:lnTo>
                  <a:pt x="660171" y="1989436"/>
                </a:lnTo>
                <a:lnTo>
                  <a:pt x="703527" y="2004962"/>
                </a:lnTo>
                <a:lnTo>
                  <a:pt x="747756" y="2018578"/>
                </a:lnTo>
                <a:lnTo>
                  <a:pt x="792808" y="2030234"/>
                </a:lnTo>
                <a:lnTo>
                  <a:pt x="838635" y="2039882"/>
                </a:lnTo>
                <a:lnTo>
                  <a:pt x="885187" y="2047472"/>
                </a:lnTo>
                <a:lnTo>
                  <a:pt x="932415" y="2052954"/>
                </a:lnTo>
                <a:lnTo>
                  <a:pt x="980269" y="2056280"/>
                </a:lnTo>
                <a:lnTo>
                  <a:pt x="1028700" y="2057400"/>
                </a:lnTo>
                <a:lnTo>
                  <a:pt x="1077120" y="2056280"/>
                </a:lnTo>
                <a:lnTo>
                  <a:pt x="1124965" y="2052954"/>
                </a:lnTo>
                <a:lnTo>
                  <a:pt x="1172184" y="2047472"/>
                </a:lnTo>
                <a:lnTo>
                  <a:pt x="1218730" y="2039882"/>
                </a:lnTo>
                <a:lnTo>
                  <a:pt x="1264551" y="2030234"/>
                </a:lnTo>
                <a:lnTo>
                  <a:pt x="1309599" y="2018578"/>
                </a:lnTo>
                <a:lnTo>
                  <a:pt x="1353824" y="2004962"/>
                </a:lnTo>
                <a:lnTo>
                  <a:pt x="1397176" y="1989436"/>
                </a:lnTo>
                <a:lnTo>
                  <a:pt x="1439608" y="1972050"/>
                </a:lnTo>
                <a:lnTo>
                  <a:pt x="1481068" y="1952852"/>
                </a:lnTo>
                <a:lnTo>
                  <a:pt x="1521507" y="1931893"/>
                </a:lnTo>
                <a:lnTo>
                  <a:pt x="1560877" y="1909221"/>
                </a:lnTo>
                <a:lnTo>
                  <a:pt x="1599127" y="1884887"/>
                </a:lnTo>
                <a:lnTo>
                  <a:pt x="1636209" y="1858938"/>
                </a:lnTo>
                <a:lnTo>
                  <a:pt x="1672072" y="1831425"/>
                </a:lnTo>
                <a:lnTo>
                  <a:pt x="1706668" y="1802398"/>
                </a:lnTo>
                <a:lnTo>
                  <a:pt x="1739946" y="1771905"/>
                </a:lnTo>
                <a:lnTo>
                  <a:pt x="1771858" y="1739995"/>
                </a:lnTo>
                <a:lnTo>
                  <a:pt x="1802355" y="1706719"/>
                </a:lnTo>
                <a:lnTo>
                  <a:pt x="1831385" y="1672125"/>
                </a:lnTo>
                <a:lnTo>
                  <a:pt x="1858902" y="1636263"/>
                </a:lnTo>
                <a:lnTo>
                  <a:pt x="1884853" y="1599183"/>
                </a:lnTo>
                <a:lnTo>
                  <a:pt x="1909192" y="1560933"/>
                </a:lnTo>
                <a:lnTo>
                  <a:pt x="1931867" y="1521563"/>
                </a:lnTo>
                <a:lnTo>
                  <a:pt x="1952830" y="1481123"/>
                </a:lnTo>
                <a:lnTo>
                  <a:pt x="1972031" y="1439662"/>
                </a:lnTo>
                <a:lnTo>
                  <a:pt x="1989421" y="1397228"/>
                </a:lnTo>
                <a:lnTo>
                  <a:pt x="2004950" y="1353872"/>
                </a:lnTo>
                <a:lnTo>
                  <a:pt x="2018568" y="1309643"/>
                </a:lnTo>
                <a:lnTo>
                  <a:pt x="2030227" y="1264591"/>
                </a:lnTo>
                <a:lnTo>
                  <a:pt x="2039878" y="1218764"/>
                </a:lnTo>
                <a:lnTo>
                  <a:pt x="2047469" y="1172212"/>
                </a:lnTo>
                <a:lnTo>
                  <a:pt x="2052953" y="1124984"/>
                </a:lnTo>
                <a:lnTo>
                  <a:pt x="2056280" y="1077130"/>
                </a:lnTo>
                <a:lnTo>
                  <a:pt x="2057400" y="1028700"/>
                </a:lnTo>
                <a:lnTo>
                  <a:pt x="2056280" y="980269"/>
                </a:lnTo>
                <a:lnTo>
                  <a:pt x="2052953" y="932415"/>
                </a:lnTo>
                <a:lnTo>
                  <a:pt x="2047469" y="885187"/>
                </a:lnTo>
                <a:lnTo>
                  <a:pt x="2039878" y="838635"/>
                </a:lnTo>
                <a:lnTo>
                  <a:pt x="2030227" y="792808"/>
                </a:lnTo>
                <a:lnTo>
                  <a:pt x="2018568" y="747756"/>
                </a:lnTo>
                <a:lnTo>
                  <a:pt x="2004950" y="703527"/>
                </a:lnTo>
                <a:lnTo>
                  <a:pt x="1989421" y="660171"/>
                </a:lnTo>
                <a:lnTo>
                  <a:pt x="1972031" y="617737"/>
                </a:lnTo>
                <a:lnTo>
                  <a:pt x="1952830" y="576276"/>
                </a:lnTo>
                <a:lnTo>
                  <a:pt x="1931867" y="535836"/>
                </a:lnTo>
                <a:lnTo>
                  <a:pt x="1909192" y="496466"/>
                </a:lnTo>
                <a:lnTo>
                  <a:pt x="1884853" y="458216"/>
                </a:lnTo>
                <a:lnTo>
                  <a:pt x="1858902" y="421136"/>
                </a:lnTo>
                <a:lnTo>
                  <a:pt x="1831385" y="385274"/>
                </a:lnTo>
                <a:lnTo>
                  <a:pt x="1802355" y="350680"/>
                </a:lnTo>
                <a:lnTo>
                  <a:pt x="1771858" y="317404"/>
                </a:lnTo>
                <a:lnTo>
                  <a:pt x="1739946" y="285494"/>
                </a:lnTo>
                <a:lnTo>
                  <a:pt x="1706668" y="255001"/>
                </a:lnTo>
                <a:lnTo>
                  <a:pt x="1672072" y="225974"/>
                </a:lnTo>
                <a:lnTo>
                  <a:pt x="1636209" y="198461"/>
                </a:lnTo>
                <a:lnTo>
                  <a:pt x="1599127" y="172512"/>
                </a:lnTo>
                <a:lnTo>
                  <a:pt x="1560877" y="148178"/>
                </a:lnTo>
                <a:lnTo>
                  <a:pt x="1521507" y="125506"/>
                </a:lnTo>
                <a:lnTo>
                  <a:pt x="1481068" y="104547"/>
                </a:lnTo>
                <a:lnTo>
                  <a:pt x="1439608" y="85349"/>
                </a:lnTo>
                <a:lnTo>
                  <a:pt x="1397176" y="67963"/>
                </a:lnTo>
                <a:lnTo>
                  <a:pt x="1353824" y="52437"/>
                </a:lnTo>
                <a:lnTo>
                  <a:pt x="1309599" y="38821"/>
                </a:lnTo>
                <a:lnTo>
                  <a:pt x="1264551" y="27165"/>
                </a:lnTo>
                <a:lnTo>
                  <a:pt x="1218730" y="17517"/>
                </a:lnTo>
                <a:lnTo>
                  <a:pt x="1172184" y="9927"/>
                </a:lnTo>
                <a:lnTo>
                  <a:pt x="1124965" y="4445"/>
                </a:lnTo>
                <a:lnTo>
                  <a:pt x="1077120" y="1119"/>
                </a:lnTo>
                <a:lnTo>
                  <a:pt x="102870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745605" y="1375410"/>
            <a:ext cx="4572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0" dirty="0">
                <a:latin typeface="Calibri"/>
                <a:cs typeface="Calibri"/>
              </a:rPr>
              <a:t>T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dirty="0">
                <a:latin typeface="Calibri"/>
                <a:cs typeface="Calibri"/>
              </a:rPr>
              <a:t>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199632" y="1810511"/>
            <a:ext cx="1545590" cy="1542415"/>
          </a:xfrm>
          <a:custGeom>
            <a:avLst/>
            <a:gdLst/>
            <a:ahLst/>
            <a:cxnLst/>
            <a:rect l="l" t="t" r="r" b="b"/>
            <a:pathLst>
              <a:path w="1545590" h="1542414">
                <a:moveTo>
                  <a:pt x="772667" y="0"/>
                </a:moveTo>
                <a:lnTo>
                  <a:pt x="723804" y="1517"/>
                </a:lnTo>
                <a:lnTo>
                  <a:pt x="675748" y="6009"/>
                </a:lnTo>
                <a:lnTo>
                  <a:pt x="628590" y="13385"/>
                </a:lnTo>
                <a:lnTo>
                  <a:pt x="582421" y="23555"/>
                </a:lnTo>
                <a:lnTo>
                  <a:pt x="537330" y="36428"/>
                </a:lnTo>
                <a:lnTo>
                  <a:pt x="493409" y="51914"/>
                </a:lnTo>
                <a:lnTo>
                  <a:pt x="450748" y="69922"/>
                </a:lnTo>
                <a:lnTo>
                  <a:pt x="409438" y="90363"/>
                </a:lnTo>
                <a:lnTo>
                  <a:pt x="369569" y="113145"/>
                </a:lnTo>
                <a:lnTo>
                  <a:pt x="331231" y="138179"/>
                </a:lnTo>
                <a:lnTo>
                  <a:pt x="294516" y="165374"/>
                </a:lnTo>
                <a:lnTo>
                  <a:pt x="259513" y="194639"/>
                </a:lnTo>
                <a:lnTo>
                  <a:pt x="226313" y="225885"/>
                </a:lnTo>
                <a:lnTo>
                  <a:pt x="195008" y="259020"/>
                </a:lnTo>
                <a:lnTo>
                  <a:pt x="165686" y="293955"/>
                </a:lnTo>
                <a:lnTo>
                  <a:pt x="138439" y="330599"/>
                </a:lnTo>
                <a:lnTo>
                  <a:pt x="113358" y="368861"/>
                </a:lnTo>
                <a:lnTo>
                  <a:pt x="90532" y="408651"/>
                </a:lnTo>
                <a:lnTo>
                  <a:pt x="70053" y="449880"/>
                </a:lnTo>
                <a:lnTo>
                  <a:pt x="52010" y="492455"/>
                </a:lnTo>
                <a:lnTo>
                  <a:pt x="36495" y="536288"/>
                </a:lnTo>
                <a:lnTo>
                  <a:pt x="23598" y="581288"/>
                </a:lnTo>
                <a:lnTo>
                  <a:pt x="13410" y="627363"/>
                </a:lnTo>
                <a:lnTo>
                  <a:pt x="6020" y="674425"/>
                </a:lnTo>
                <a:lnTo>
                  <a:pt x="1520" y="722382"/>
                </a:lnTo>
                <a:lnTo>
                  <a:pt x="0" y="771143"/>
                </a:lnTo>
                <a:lnTo>
                  <a:pt x="1520" y="819905"/>
                </a:lnTo>
                <a:lnTo>
                  <a:pt x="6020" y="867862"/>
                </a:lnTo>
                <a:lnTo>
                  <a:pt x="13410" y="914924"/>
                </a:lnTo>
                <a:lnTo>
                  <a:pt x="23598" y="960999"/>
                </a:lnTo>
                <a:lnTo>
                  <a:pt x="36495" y="1005999"/>
                </a:lnTo>
                <a:lnTo>
                  <a:pt x="52010" y="1049832"/>
                </a:lnTo>
                <a:lnTo>
                  <a:pt x="70053" y="1092407"/>
                </a:lnTo>
                <a:lnTo>
                  <a:pt x="90532" y="1133636"/>
                </a:lnTo>
                <a:lnTo>
                  <a:pt x="113358" y="1173426"/>
                </a:lnTo>
                <a:lnTo>
                  <a:pt x="138439" y="1211688"/>
                </a:lnTo>
                <a:lnTo>
                  <a:pt x="165686" y="1248332"/>
                </a:lnTo>
                <a:lnTo>
                  <a:pt x="195008" y="1283267"/>
                </a:lnTo>
                <a:lnTo>
                  <a:pt x="226314" y="1316402"/>
                </a:lnTo>
                <a:lnTo>
                  <a:pt x="259513" y="1347648"/>
                </a:lnTo>
                <a:lnTo>
                  <a:pt x="294516" y="1376913"/>
                </a:lnTo>
                <a:lnTo>
                  <a:pt x="331231" y="1404108"/>
                </a:lnTo>
                <a:lnTo>
                  <a:pt x="369569" y="1429142"/>
                </a:lnTo>
                <a:lnTo>
                  <a:pt x="409438" y="1451924"/>
                </a:lnTo>
                <a:lnTo>
                  <a:pt x="450748" y="1472365"/>
                </a:lnTo>
                <a:lnTo>
                  <a:pt x="493409" y="1490373"/>
                </a:lnTo>
                <a:lnTo>
                  <a:pt x="537330" y="1505859"/>
                </a:lnTo>
                <a:lnTo>
                  <a:pt x="582421" y="1518732"/>
                </a:lnTo>
                <a:lnTo>
                  <a:pt x="628590" y="1528902"/>
                </a:lnTo>
                <a:lnTo>
                  <a:pt x="675748" y="1536278"/>
                </a:lnTo>
                <a:lnTo>
                  <a:pt x="723804" y="1540770"/>
                </a:lnTo>
                <a:lnTo>
                  <a:pt x="772667" y="1542288"/>
                </a:lnTo>
                <a:lnTo>
                  <a:pt x="821531" y="1540770"/>
                </a:lnTo>
                <a:lnTo>
                  <a:pt x="869587" y="1536278"/>
                </a:lnTo>
                <a:lnTo>
                  <a:pt x="916745" y="1528902"/>
                </a:lnTo>
                <a:lnTo>
                  <a:pt x="962914" y="1518732"/>
                </a:lnTo>
                <a:lnTo>
                  <a:pt x="1008005" y="1505859"/>
                </a:lnTo>
                <a:lnTo>
                  <a:pt x="1051926" y="1490373"/>
                </a:lnTo>
                <a:lnTo>
                  <a:pt x="1094587" y="1472365"/>
                </a:lnTo>
                <a:lnTo>
                  <a:pt x="1135897" y="1451924"/>
                </a:lnTo>
                <a:lnTo>
                  <a:pt x="1175766" y="1429142"/>
                </a:lnTo>
                <a:lnTo>
                  <a:pt x="1214104" y="1404108"/>
                </a:lnTo>
                <a:lnTo>
                  <a:pt x="1250819" y="1376913"/>
                </a:lnTo>
                <a:lnTo>
                  <a:pt x="1285822" y="1347648"/>
                </a:lnTo>
                <a:lnTo>
                  <a:pt x="1319021" y="1316402"/>
                </a:lnTo>
                <a:lnTo>
                  <a:pt x="1350327" y="1283267"/>
                </a:lnTo>
                <a:lnTo>
                  <a:pt x="1379649" y="1248332"/>
                </a:lnTo>
                <a:lnTo>
                  <a:pt x="1406896" y="1211688"/>
                </a:lnTo>
                <a:lnTo>
                  <a:pt x="1431977" y="1173426"/>
                </a:lnTo>
                <a:lnTo>
                  <a:pt x="1454803" y="1133636"/>
                </a:lnTo>
                <a:lnTo>
                  <a:pt x="1475282" y="1092407"/>
                </a:lnTo>
                <a:lnTo>
                  <a:pt x="1493325" y="1049832"/>
                </a:lnTo>
                <a:lnTo>
                  <a:pt x="1508840" y="1005999"/>
                </a:lnTo>
                <a:lnTo>
                  <a:pt x="1521737" y="960999"/>
                </a:lnTo>
                <a:lnTo>
                  <a:pt x="1531925" y="914924"/>
                </a:lnTo>
                <a:lnTo>
                  <a:pt x="1539315" y="867862"/>
                </a:lnTo>
                <a:lnTo>
                  <a:pt x="1543815" y="819905"/>
                </a:lnTo>
                <a:lnTo>
                  <a:pt x="1545336" y="771143"/>
                </a:lnTo>
                <a:lnTo>
                  <a:pt x="1543815" y="722382"/>
                </a:lnTo>
                <a:lnTo>
                  <a:pt x="1539315" y="674425"/>
                </a:lnTo>
                <a:lnTo>
                  <a:pt x="1531925" y="627363"/>
                </a:lnTo>
                <a:lnTo>
                  <a:pt x="1521737" y="581288"/>
                </a:lnTo>
                <a:lnTo>
                  <a:pt x="1508840" y="536288"/>
                </a:lnTo>
                <a:lnTo>
                  <a:pt x="1493325" y="492455"/>
                </a:lnTo>
                <a:lnTo>
                  <a:pt x="1475282" y="449880"/>
                </a:lnTo>
                <a:lnTo>
                  <a:pt x="1454803" y="408651"/>
                </a:lnTo>
                <a:lnTo>
                  <a:pt x="1431977" y="368861"/>
                </a:lnTo>
                <a:lnTo>
                  <a:pt x="1406896" y="330599"/>
                </a:lnTo>
                <a:lnTo>
                  <a:pt x="1379649" y="293955"/>
                </a:lnTo>
                <a:lnTo>
                  <a:pt x="1350327" y="259020"/>
                </a:lnTo>
                <a:lnTo>
                  <a:pt x="1319021" y="225885"/>
                </a:lnTo>
                <a:lnTo>
                  <a:pt x="1285822" y="194639"/>
                </a:lnTo>
                <a:lnTo>
                  <a:pt x="1250819" y="165374"/>
                </a:lnTo>
                <a:lnTo>
                  <a:pt x="1214104" y="138179"/>
                </a:lnTo>
                <a:lnTo>
                  <a:pt x="1175766" y="113145"/>
                </a:lnTo>
                <a:lnTo>
                  <a:pt x="1135897" y="90363"/>
                </a:lnTo>
                <a:lnTo>
                  <a:pt x="1094587" y="69922"/>
                </a:lnTo>
                <a:lnTo>
                  <a:pt x="1051926" y="51914"/>
                </a:lnTo>
                <a:lnTo>
                  <a:pt x="1008005" y="36428"/>
                </a:lnTo>
                <a:lnTo>
                  <a:pt x="962914" y="23555"/>
                </a:lnTo>
                <a:lnTo>
                  <a:pt x="916745" y="13385"/>
                </a:lnTo>
                <a:lnTo>
                  <a:pt x="869587" y="6009"/>
                </a:lnTo>
                <a:lnTo>
                  <a:pt x="821531" y="1517"/>
                </a:lnTo>
                <a:lnTo>
                  <a:pt x="772667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199632" y="1810511"/>
            <a:ext cx="1545590" cy="1542415"/>
          </a:xfrm>
          <a:custGeom>
            <a:avLst/>
            <a:gdLst/>
            <a:ahLst/>
            <a:cxnLst/>
            <a:rect l="l" t="t" r="r" b="b"/>
            <a:pathLst>
              <a:path w="1545590" h="1542414">
                <a:moveTo>
                  <a:pt x="0" y="771143"/>
                </a:moveTo>
                <a:lnTo>
                  <a:pt x="1520" y="722382"/>
                </a:lnTo>
                <a:lnTo>
                  <a:pt x="6020" y="674425"/>
                </a:lnTo>
                <a:lnTo>
                  <a:pt x="13410" y="627363"/>
                </a:lnTo>
                <a:lnTo>
                  <a:pt x="23598" y="581288"/>
                </a:lnTo>
                <a:lnTo>
                  <a:pt x="36495" y="536288"/>
                </a:lnTo>
                <a:lnTo>
                  <a:pt x="52010" y="492455"/>
                </a:lnTo>
                <a:lnTo>
                  <a:pt x="70053" y="449880"/>
                </a:lnTo>
                <a:lnTo>
                  <a:pt x="90532" y="408651"/>
                </a:lnTo>
                <a:lnTo>
                  <a:pt x="113358" y="368861"/>
                </a:lnTo>
                <a:lnTo>
                  <a:pt x="138439" y="330599"/>
                </a:lnTo>
                <a:lnTo>
                  <a:pt x="165686" y="293955"/>
                </a:lnTo>
                <a:lnTo>
                  <a:pt x="195008" y="259020"/>
                </a:lnTo>
                <a:lnTo>
                  <a:pt x="226313" y="225885"/>
                </a:lnTo>
                <a:lnTo>
                  <a:pt x="259513" y="194639"/>
                </a:lnTo>
                <a:lnTo>
                  <a:pt x="294516" y="165374"/>
                </a:lnTo>
                <a:lnTo>
                  <a:pt x="331231" y="138179"/>
                </a:lnTo>
                <a:lnTo>
                  <a:pt x="369569" y="113145"/>
                </a:lnTo>
                <a:lnTo>
                  <a:pt x="409438" y="90363"/>
                </a:lnTo>
                <a:lnTo>
                  <a:pt x="450748" y="69922"/>
                </a:lnTo>
                <a:lnTo>
                  <a:pt x="493409" y="51914"/>
                </a:lnTo>
                <a:lnTo>
                  <a:pt x="537330" y="36428"/>
                </a:lnTo>
                <a:lnTo>
                  <a:pt x="582421" y="23555"/>
                </a:lnTo>
                <a:lnTo>
                  <a:pt x="628590" y="13385"/>
                </a:lnTo>
                <a:lnTo>
                  <a:pt x="675748" y="6009"/>
                </a:lnTo>
                <a:lnTo>
                  <a:pt x="723804" y="1517"/>
                </a:lnTo>
                <a:lnTo>
                  <a:pt x="772667" y="0"/>
                </a:lnTo>
                <a:lnTo>
                  <a:pt x="821531" y="1517"/>
                </a:lnTo>
                <a:lnTo>
                  <a:pt x="869587" y="6009"/>
                </a:lnTo>
                <a:lnTo>
                  <a:pt x="916745" y="13385"/>
                </a:lnTo>
                <a:lnTo>
                  <a:pt x="962914" y="23555"/>
                </a:lnTo>
                <a:lnTo>
                  <a:pt x="1008005" y="36428"/>
                </a:lnTo>
                <a:lnTo>
                  <a:pt x="1051926" y="51914"/>
                </a:lnTo>
                <a:lnTo>
                  <a:pt x="1094587" y="69922"/>
                </a:lnTo>
                <a:lnTo>
                  <a:pt x="1135897" y="90363"/>
                </a:lnTo>
                <a:lnTo>
                  <a:pt x="1175766" y="113145"/>
                </a:lnTo>
                <a:lnTo>
                  <a:pt x="1214104" y="138179"/>
                </a:lnTo>
                <a:lnTo>
                  <a:pt x="1250819" y="165374"/>
                </a:lnTo>
                <a:lnTo>
                  <a:pt x="1285822" y="194639"/>
                </a:lnTo>
                <a:lnTo>
                  <a:pt x="1319021" y="225885"/>
                </a:lnTo>
                <a:lnTo>
                  <a:pt x="1350327" y="259020"/>
                </a:lnTo>
                <a:lnTo>
                  <a:pt x="1379649" y="293955"/>
                </a:lnTo>
                <a:lnTo>
                  <a:pt x="1406896" y="330599"/>
                </a:lnTo>
                <a:lnTo>
                  <a:pt x="1431977" y="368861"/>
                </a:lnTo>
                <a:lnTo>
                  <a:pt x="1454803" y="408651"/>
                </a:lnTo>
                <a:lnTo>
                  <a:pt x="1475282" y="449880"/>
                </a:lnTo>
                <a:lnTo>
                  <a:pt x="1493325" y="492455"/>
                </a:lnTo>
                <a:lnTo>
                  <a:pt x="1508840" y="536288"/>
                </a:lnTo>
                <a:lnTo>
                  <a:pt x="1521737" y="581288"/>
                </a:lnTo>
                <a:lnTo>
                  <a:pt x="1531925" y="627363"/>
                </a:lnTo>
                <a:lnTo>
                  <a:pt x="1539315" y="674425"/>
                </a:lnTo>
                <a:lnTo>
                  <a:pt x="1543815" y="722382"/>
                </a:lnTo>
                <a:lnTo>
                  <a:pt x="1545336" y="771143"/>
                </a:lnTo>
                <a:lnTo>
                  <a:pt x="1543815" y="819905"/>
                </a:lnTo>
                <a:lnTo>
                  <a:pt x="1539315" y="867862"/>
                </a:lnTo>
                <a:lnTo>
                  <a:pt x="1531925" y="914924"/>
                </a:lnTo>
                <a:lnTo>
                  <a:pt x="1521737" y="960999"/>
                </a:lnTo>
                <a:lnTo>
                  <a:pt x="1508840" y="1005999"/>
                </a:lnTo>
                <a:lnTo>
                  <a:pt x="1493325" y="1049832"/>
                </a:lnTo>
                <a:lnTo>
                  <a:pt x="1475282" y="1092407"/>
                </a:lnTo>
                <a:lnTo>
                  <a:pt x="1454803" y="1133636"/>
                </a:lnTo>
                <a:lnTo>
                  <a:pt x="1431977" y="1173426"/>
                </a:lnTo>
                <a:lnTo>
                  <a:pt x="1406896" y="1211688"/>
                </a:lnTo>
                <a:lnTo>
                  <a:pt x="1379649" y="1248332"/>
                </a:lnTo>
                <a:lnTo>
                  <a:pt x="1350327" y="1283267"/>
                </a:lnTo>
                <a:lnTo>
                  <a:pt x="1319021" y="1316402"/>
                </a:lnTo>
                <a:lnTo>
                  <a:pt x="1285822" y="1347648"/>
                </a:lnTo>
                <a:lnTo>
                  <a:pt x="1250819" y="1376913"/>
                </a:lnTo>
                <a:lnTo>
                  <a:pt x="1214104" y="1404108"/>
                </a:lnTo>
                <a:lnTo>
                  <a:pt x="1175766" y="1429142"/>
                </a:lnTo>
                <a:lnTo>
                  <a:pt x="1135897" y="1451924"/>
                </a:lnTo>
                <a:lnTo>
                  <a:pt x="1094587" y="1472365"/>
                </a:lnTo>
                <a:lnTo>
                  <a:pt x="1051926" y="1490373"/>
                </a:lnTo>
                <a:lnTo>
                  <a:pt x="1008005" y="1505859"/>
                </a:lnTo>
                <a:lnTo>
                  <a:pt x="962914" y="1518732"/>
                </a:lnTo>
                <a:lnTo>
                  <a:pt x="916745" y="1528902"/>
                </a:lnTo>
                <a:lnTo>
                  <a:pt x="869587" y="1536278"/>
                </a:lnTo>
                <a:lnTo>
                  <a:pt x="821531" y="1540770"/>
                </a:lnTo>
                <a:lnTo>
                  <a:pt x="772667" y="1542288"/>
                </a:lnTo>
                <a:lnTo>
                  <a:pt x="723804" y="1540770"/>
                </a:lnTo>
                <a:lnTo>
                  <a:pt x="675748" y="1536278"/>
                </a:lnTo>
                <a:lnTo>
                  <a:pt x="628590" y="1528902"/>
                </a:lnTo>
                <a:lnTo>
                  <a:pt x="582421" y="1518732"/>
                </a:lnTo>
                <a:lnTo>
                  <a:pt x="537330" y="1505859"/>
                </a:lnTo>
                <a:lnTo>
                  <a:pt x="493409" y="1490373"/>
                </a:lnTo>
                <a:lnTo>
                  <a:pt x="450748" y="1472365"/>
                </a:lnTo>
                <a:lnTo>
                  <a:pt x="409438" y="1451924"/>
                </a:lnTo>
                <a:lnTo>
                  <a:pt x="369569" y="1429142"/>
                </a:lnTo>
                <a:lnTo>
                  <a:pt x="331231" y="1404108"/>
                </a:lnTo>
                <a:lnTo>
                  <a:pt x="294516" y="1376913"/>
                </a:lnTo>
                <a:lnTo>
                  <a:pt x="259513" y="1347648"/>
                </a:lnTo>
                <a:lnTo>
                  <a:pt x="226314" y="1316402"/>
                </a:lnTo>
                <a:lnTo>
                  <a:pt x="195008" y="1283267"/>
                </a:lnTo>
                <a:lnTo>
                  <a:pt x="165686" y="1248332"/>
                </a:lnTo>
                <a:lnTo>
                  <a:pt x="138439" y="1211688"/>
                </a:lnTo>
                <a:lnTo>
                  <a:pt x="113358" y="1173426"/>
                </a:lnTo>
                <a:lnTo>
                  <a:pt x="90532" y="1133636"/>
                </a:lnTo>
                <a:lnTo>
                  <a:pt x="70053" y="1092407"/>
                </a:lnTo>
                <a:lnTo>
                  <a:pt x="52010" y="1049832"/>
                </a:lnTo>
                <a:lnTo>
                  <a:pt x="36495" y="1005999"/>
                </a:lnTo>
                <a:lnTo>
                  <a:pt x="23598" y="960999"/>
                </a:lnTo>
                <a:lnTo>
                  <a:pt x="13410" y="914924"/>
                </a:lnTo>
                <a:lnTo>
                  <a:pt x="6020" y="867862"/>
                </a:lnTo>
                <a:lnTo>
                  <a:pt x="1520" y="819905"/>
                </a:lnTo>
                <a:lnTo>
                  <a:pt x="0" y="771143"/>
                </a:lnTo>
                <a:close/>
              </a:path>
            </a:pathLst>
          </a:custGeom>
          <a:ln w="2438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739508" y="1873453"/>
            <a:ext cx="46672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40" dirty="0">
                <a:latin typeface="Calibri"/>
                <a:cs typeface="Calibri"/>
              </a:rPr>
              <a:t>S</a:t>
            </a:r>
            <a:r>
              <a:rPr sz="1800" b="1" spc="-15" dirty="0">
                <a:latin typeface="Calibri"/>
                <a:cs typeface="Calibri"/>
              </a:rPr>
              <a:t>A</a:t>
            </a:r>
            <a:r>
              <a:rPr sz="1800" b="1" dirty="0">
                <a:latin typeface="Calibri"/>
                <a:cs typeface="Calibri"/>
              </a:rPr>
              <a:t>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458711" y="2325623"/>
            <a:ext cx="1027430" cy="1027430"/>
          </a:xfrm>
          <a:custGeom>
            <a:avLst/>
            <a:gdLst/>
            <a:ahLst/>
            <a:cxnLst/>
            <a:rect l="l" t="t" r="r" b="b"/>
            <a:pathLst>
              <a:path w="1027429" h="1027429">
                <a:moveTo>
                  <a:pt x="513588" y="0"/>
                </a:moveTo>
                <a:lnTo>
                  <a:pt x="466849" y="2099"/>
                </a:lnTo>
                <a:lnTo>
                  <a:pt x="421284" y="8276"/>
                </a:lnTo>
                <a:lnTo>
                  <a:pt x="377075" y="18349"/>
                </a:lnTo>
                <a:lnTo>
                  <a:pt x="334403" y="32137"/>
                </a:lnTo>
                <a:lnTo>
                  <a:pt x="293449" y="49459"/>
                </a:lnTo>
                <a:lnTo>
                  <a:pt x="254395" y="70132"/>
                </a:lnTo>
                <a:lnTo>
                  <a:pt x="217422" y="93975"/>
                </a:lnTo>
                <a:lnTo>
                  <a:pt x="182712" y="120807"/>
                </a:lnTo>
                <a:lnTo>
                  <a:pt x="150447" y="150447"/>
                </a:lnTo>
                <a:lnTo>
                  <a:pt x="120807" y="182712"/>
                </a:lnTo>
                <a:lnTo>
                  <a:pt x="93975" y="217422"/>
                </a:lnTo>
                <a:lnTo>
                  <a:pt x="70132" y="254395"/>
                </a:lnTo>
                <a:lnTo>
                  <a:pt x="49459" y="293449"/>
                </a:lnTo>
                <a:lnTo>
                  <a:pt x="32137" y="334403"/>
                </a:lnTo>
                <a:lnTo>
                  <a:pt x="18349" y="377075"/>
                </a:lnTo>
                <a:lnTo>
                  <a:pt x="8276" y="421284"/>
                </a:lnTo>
                <a:lnTo>
                  <a:pt x="2099" y="466849"/>
                </a:lnTo>
                <a:lnTo>
                  <a:pt x="0" y="513588"/>
                </a:lnTo>
                <a:lnTo>
                  <a:pt x="2099" y="560326"/>
                </a:lnTo>
                <a:lnTo>
                  <a:pt x="8276" y="605891"/>
                </a:lnTo>
                <a:lnTo>
                  <a:pt x="18349" y="650100"/>
                </a:lnTo>
                <a:lnTo>
                  <a:pt x="32137" y="692772"/>
                </a:lnTo>
                <a:lnTo>
                  <a:pt x="49459" y="733726"/>
                </a:lnTo>
                <a:lnTo>
                  <a:pt x="70132" y="772780"/>
                </a:lnTo>
                <a:lnTo>
                  <a:pt x="93975" y="809753"/>
                </a:lnTo>
                <a:lnTo>
                  <a:pt x="120807" y="844463"/>
                </a:lnTo>
                <a:lnTo>
                  <a:pt x="150447" y="876728"/>
                </a:lnTo>
                <a:lnTo>
                  <a:pt x="182712" y="906368"/>
                </a:lnTo>
                <a:lnTo>
                  <a:pt x="217422" y="933200"/>
                </a:lnTo>
                <a:lnTo>
                  <a:pt x="254395" y="957043"/>
                </a:lnTo>
                <a:lnTo>
                  <a:pt x="293449" y="977716"/>
                </a:lnTo>
                <a:lnTo>
                  <a:pt x="334403" y="995038"/>
                </a:lnTo>
                <a:lnTo>
                  <a:pt x="377075" y="1008826"/>
                </a:lnTo>
                <a:lnTo>
                  <a:pt x="421284" y="1018899"/>
                </a:lnTo>
                <a:lnTo>
                  <a:pt x="466849" y="1025076"/>
                </a:lnTo>
                <a:lnTo>
                  <a:pt x="513588" y="1027176"/>
                </a:lnTo>
                <a:lnTo>
                  <a:pt x="560326" y="1025076"/>
                </a:lnTo>
                <a:lnTo>
                  <a:pt x="605891" y="1018899"/>
                </a:lnTo>
                <a:lnTo>
                  <a:pt x="650100" y="1008826"/>
                </a:lnTo>
                <a:lnTo>
                  <a:pt x="692772" y="995038"/>
                </a:lnTo>
                <a:lnTo>
                  <a:pt x="733726" y="977716"/>
                </a:lnTo>
                <a:lnTo>
                  <a:pt x="772780" y="957043"/>
                </a:lnTo>
                <a:lnTo>
                  <a:pt x="809753" y="933200"/>
                </a:lnTo>
                <a:lnTo>
                  <a:pt x="844463" y="906368"/>
                </a:lnTo>
                <a:lnTo>
                  <a:pt x="876728" y="876728"/>
                </a:lnTo>
                <a:lnTo>
                  <a:pt x="906368" y="844463"/>
                </a:lnTo>
                <a:lnTo>
                  <a:pt x="933200" y="809753"/>
                </a:lnTo>
                <a:lnTo>
                  <a:pt x="957043" y="772780"/>
                </a:lnTo>
                <a:lnTo>
                  <a:pt x="977716" y="733726"/>
                </a:lnTo>
                <a:lnTo>
                  <a:pt x="995038" y="692772"/>
                </a:lnTo>
                <a:lnTo>
                  <a:pt x="1008826" y="650100"/>
                </a:lnTo>
                <a:lnTo>
                  <a:pt x="1018899" y="605891"/>
                </a:lnTo>
                <a:lnTo>
                  <a:pt x="1025076" y="560326"/>
                </a:lnTo>
                <a:lnTo>
                  <a:pt x="1027176" y="513588"/>
                </a:lnTo>
                <a:lnTo>
                  <a:pt x="1025076" y="466849"/>
                </a:lnTo>
                <a:lnTo>
                  <a:pt x="1018899" y="421284"/>
                </a:lnTo>
                <a:lnTo>
                  <a:pt x="1008826" y="377075"/>
                </a:lnTo>
                <a:lnTo>
                  <a:pt x="995038" y="334403"/>
                </a:lnTo>
                <a:lnTo>
                  <a:pt x="977716" y="293449"/>
                </a:lnTo>
                <a:lnTo>
                  <a:pt x="957043" y="254395"/>
                </a:lnTo>
                <a:lnTo>
                  <a:pt x="933200" y="217422"/>
                </a:lnTo>
                <a:lnTo>
                  <a:pt x="906368" y="182712"/>
                </a:lnTo>
                <a:lnTo>
                  <a:pt x="876728" y="150447"/>
                </a:lnTo>
                <a:lnTo>
                  <a:pt x="844463" y="120807"/>
                </a:lnTo>
                <a:lnTo>
                  <a:pt x="809753" y="93975"/>
                </a:lnTo>
                <a:lnTo>
                  <a:pt x="772780" y="70132"/>
                </a:lnTo>
                <a:lnTo>
                  <a:pt x="733726" y="49459"/>
                </a:lnTo>
                <a:lnTo>
                  <a:pt x="692772" y="32137"/>
                </a:lnTo>
                <a:lnTo>
                  <a:pt x="650100" y="18349"/>
                </a:lnTo>
                <a:lnTo>
                  <a:pt x="605891" y="8276"/>
                </a:lnTo>
                <a:lnTo>
                  <a:pt x="560326" y="2099"/>
                </a:lnTo>
                <a:lnTo>
                  <a:pt x="513588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458711" y="2325623"/>
            <a:ext cx="1027430" cy="1027430"/>
          </a:xfrm>
          <a:custGeom>
            <a:avLst/>
            <a:gdLst/>
            <a:ahLst/>
            <a:cxnLst/>
            <a:rect l="l" t="t" r="r" b="b"/>
            <a:pathLst>
              <a:path w="1027429" h="1027429">
                <a:moveTo>
                  <a:pt x="0" y="513588"/>
                </a:moveTo>
                <a:lnTo>
                  <a:pt x="2099" y="466849"/>
                </a:lnTo>
                <a:lnTo>
                  <a:pt x="8276" y="421284"/>
                </a:lnTo>
                <a:lnTo>
                  <a:pt x="18349" y="377075"/>
                </a:lnTo>
                <a:lnTo>
                  <a:pt x="32137" y="334403"/>
                </a:lnTo>
                <a:lnTo>
                  <a:pt x="49459" y="293449"/>
                </a:lnTo>
                <a:lnTo>
                  <a:pt x="70132" y="254395"/>
                </a:lnTo>
                <a:lnTo>
                  <a:pt x="93975" y="217422"/>
                </a:lnTo>
                <a:lnTo>
                  <a:pt x="120807" y="182712"/>
                </a:lnTo>
                <a:lnTo>
                  <a:pt x="150447" y="150447"/>
                </a:lnTo>
                <a:lnTo>
                  <a:pt x="182712" y="120807"/>
                </a:lnTo>
                <a:lnTo>
                  <a:pt x="217422" y="93975"/>
                </a:lnTo>
                <a:lnTo>
                  <a:pt x="254395" y="70132"/>
                </a:lnTo>
                <a:lnTo>
                  <a:pt x="293449" y="49459"/>
                </a:lnTo>
                <a:lnTo>
                  <a:pt x="334403" y="32137"/>
                </a:lnTo>
                <a:lnTo>
                  <a:pt x="377075" y="18349"/>
                </a:lnTo>
                <a:lnTo>
                  <a:pt x="421284" y="8276"/>
                </a:lnTo>
                <a:lnTo>
                  <a:pt x="466849" y="2099"/>
                </a:lnTo>
                <a:lnTo>
                  <a:pt x="513588" y="0"/>
                </a:lnTo>
                <a:lnTo>
                  <a:pt x="560326" y="2099"/>
                </a:lnTo>
                <a:lnTo>
                  <a:pt x="605891" y="8276"/>
                </a:lnTo>
                <a:lnTo>
                  <a:pt x="650100" y="18349"/>
                </a:lnTo>
                <a:lnTo>
                  <a:pt x="692772" y="32137"/>
                </a:lnTo>
                <a:lnTo>
                  <a:pt x="733726" y="49459"/>
                </a:lnTo>
                <a:lnTo>
                  <a:pt x="772780" y="70132"/>
                </a:lnTo>
                <a:lnTo>
                  <a:pt x="809753" y="93975"/>
                </a:lnTo>
                <a:lnTo>
                  <a:pt x="844463" y="120807"/>
                </a:lnTo>
                <a:lnTo>
                  <a:pt x="876728" y="150447"/>
                </a:lnTo>
                <a:lnTo>
                  <a:pt x="906368" y="182712"/>
                </a:lnTo>
                <a:lnTo>
                  <a:pt x="933200" y="217422"/>
                </a:lnTo>
                <a:lnTo>
                  <a:pt x="957043" y="254395"/>
                </a:lnTo>
                <a:lnTo>
                  <a:pt x="977716" y="293449"/>
                </a:lnTo>
                <a:lnTo>
                  <a:pt x="995038" y="334403"/>
                </a:lnTo>
                <a:lnTo>
                  <a:pt x="1008826" y="377075"/>
                </a:lnTo>
                <a:lnTo>
                  <a:pt x="1018899" y="421284"/>
                </a:lnTo>
                <a:lnTo>
                  <a:pt x="1025076" y="466849"/>
                </a:lnTo>
                <a:lnTo>
                  <a:pt x="1027176" y="513588"/>
                </a:lnTo>
                <a:lnTo>
                  <a:pt x="1025076" y="560326"/>
                </a:lnTo>
                <a:lnTo>
                  <a:pt x="1018899" y="605891"/>
                </a:lnTo>
                <a:lnTo>
                  <a:pt x="1008826" y="650100"/>
                </a:lnTo>
                <a:lnTo>
                  <a:pt x="995038" y="692772"/>
                </a:lnTo>
                <a:lnTo>
                  <a:pt x="977716" y="733726"/>
                </a:lnTo>
                <a:lnTo>
                  <a:pt x="957043" y="772780"/>
                </a:lnTo>
                <a:lnTo>
                  <a:pt x="933200" y="809753"/>
                </a:lnTo>
                <a:lnTo>
                  <a:pt x="906368" y="844463"/>
                </a:lnTo>
                <a:lnTo>
                  <a:pt x="876728" y="876728"/>
                </a:lnTo>
                <a:lnTo>
                  <a:pt x="844463" y="906368"/>
                </a:lnTo>
                <a:lnTo>
                  <a:pt x="809753" y="933200"/>
                </a:lnTo>
                <a:lnTo>
                  <a:pt x="772780" y="957043"/>
                </a:lnTo>
                <a:lnTo>
                  <a:pt x="733726" y="977716"/>
                </a:lnTo>
                <a:lnTo>
                  <a:pt x="692772" y="995038"/>
                </a:lnTo>
                <a:lnTo>
                  <a:pt x="650100" y="1008826"/>
                </a:lnTo>
                <a:lnTo>
                  <a:pt x="605891" y="1018899"/>
                </a:lnTo>
                <a:lnTo>
                  <a:pt x="560326" y="1025076"/>
                </a:lnTo>
                <a:lnTo>
                  <a:pt x="513588" y="1027176"/>
                </a:lnTo>
                <a:lnTo>
                  <a:pt x="466849" y="1025076"/>
                </a:lnTo>
                <a:lnTo>
                  <a:pt x="421284" y="1018899"/>
                </a:lnTo>
                <a:lnTo>
                  <a:pt x="377075" y="1008826"/>
                </a:lnTo>
                <a:lnTo>
                  <a:pt x="334403" y="995038"/>
                </a:lnTo>
                <a:lnTo>
                  <a:pt x="293449" y="977716"/>
                </a:lnTo>
                <a:lnTo>
                  <a:pt x="254395" y="957043"/>
                </a:lnTo>
                <a:lnTo>
                  <a:pt x="217422" y="933200"/>
                </a:lnTo>
                <a:lnTo>
                  <a:pt x="182712" y="906368"/>
                </a:lnTo>
                <a:lnTo>
                  <a:pt x="150447" y="876728"/>
                </a:lnTo>
                <a:lnTo>
                  <a:pt x="120807" y="844463"/>
                </a:lnTo>
                <a:lnTo>
                  <a:pt x="93975" y="809753"/>
                </a:lnTo>
                <a:lnTo>
                  <a:pt x="70132" y="772780"/>
                </a:lnTo>
                <a:lnTo>
                  <a:pt x="49459" y="733726"/>
                </a:lnTo>
                <a:lnTo>
                  <a:pt x="32137" y="692772"/>
                </a:lnTo>
                <a:lnTo>
                  <a:pt x="18349" y="650100"/>
                </a:lnTo>
                <a:lnTo>
                  <a:pt x="8276" y="605891"/>
                </a:lnTo>
                <a:lnTo>
                  <a:pt x="2099" y="560326"/>
                </a:lnTo>
                <a:lnTo>
                  <a:pt x="0" y="513588"/>
                </a:lnTo>
                <a:close/>
              </a:path>
            </a:pathLst>
          </a:custGeom>
          <a:ln w="2438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804786" y="2661920"/>
            <a:ext cx="3384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TM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467600" y="1219200"/>
            <a:ext cx="1676400" cy="707390"/>
          </a:xfrm>
          <a:custGeom>
            <a:avLst/>
            <a:gdLst/>
            <a:ahLst/>
            <a:cxnLst/>
            <a:rect l="l" t="t" r="r" b="b"/>
            <a:pathLst>
              <a:path w="1676400" h="707389">
                <a:moveTo>
                  <a:pt x="0" y="707136"/>
                </a:moveTo>
                <a:lnTo>
                  <a:pt x="1676400" y="707136"/>
                </a:lnTo>
                <a:lnTo>
                  <a:pt x="1676400" y="0"/>
                </a:lnTo>
                <a:lnTo>
                  <a:pt x="0" y="0"/>
                </a:lnTo>
                <a:lnTo>
                  <a:pt x="0" y="70713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7549388" y="1237310"/>
            <a:ext cx="151765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latin typeface="Calibri"/>
                <a:cs typeface="Calibri"/>
              </a:rPr>
              <a:t>How big </a:t>
            </a:r>
            <a:r>
              <a:rPr sz="2000" b="1" spc="-5" dirty="0">
                <a:latin typeface="Calibri"/>
                <a:cs typeface="Calibri"/>
              </a:rPr>
              <a:t>is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the</a:t>
            </a:r>
            <a:endParaRPr sz="2000">
              <a:latin typeface="Calibri"/>
              <a:cs typeface="Calibri"/>
            </a:endParaRPr>
          </a:p>
          <a:p>
            <a:pPr marL="3810" algn="ctr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universe?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24400" y="1676400"/>
            <a:ext cx="1676400" cy="707390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30480" rIns="0" bIns="0" rtlCol="0">
            <a:spAutoFit/>
          </a:bodyPr>
          <a:lstStyle/>
          <a:p>
            <a:pPr marL="276225">
              <a:lnSpc>
                <a:spcPct val="100000"/>
              </a:lnSpc>
              <a:spcBef>
                <a:spcPts val="240"/>
              </a:spcBef>
            </a:pPr>
            <a:r>
              <a:rPr sz="2000" b="1" spc="-10" dirty="0">
                <a:latin typeface="Calibri"/>
                <a:cs typeface="Calibri"/>
              </a:rPr>
              <a:t>How </a:t>
            </a:r>
            <a:r>
              <a:rPr sz="2000" b="1" spc="-15" dirty="0">
                <a:latin typeface="Calibri"/>
                <a:cs typeface="Calibri"/>
              </a:rPr>
              <a:t>many</a:t>
            </a:r>
            <a:endParaRPr sz="2000">
              <a:latin typeface="Calibri"/>
              <a:cs typeface="Calibri"/>
            </a:endParaRPr>
          </a:p>
          <a:p>
            <a:pPr marL="215265">
              <a:lnSpc>
                <a:spcPct val="100000"/>
              </a:lnSpc>
            </a:pPr>
            <a:r>
              <a:rPr sz="2000" b="1" spc="-5" dirty="0">
                <a:latin typeface="Calibri"/>
                <a:cs typeface="Calibri"/>
              </a:rPr>
              <a:t>can I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reach?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239000" y="2819400"/>
            <a:ext cx="1676400" cy="70739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30480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240"/>
              </a:spcBef>
            </a:pPr>
            <a:r>
              <a:rPr sz="2000" b="1" spc="-15" dirty="0">
                <a:latin typeface="Calibri"/>
                <a:cs typeface="Calibri"/>
              </a:rPr>
              <a:t>Most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likely</a:t>
            </a:r>
            <a:endParaRPr sz="2000">
              <a:latin typeface="Calibri"/>
              <a:cs typeface="Calibri"/>
            </a:endParaRPr>
          </a:p>
          <a:p>
            <a:pPr marL="6350" algn="ctr">
              <a:lnSpc>
                <a:spcPct val="100000"/>
              </a:lnSpc>
            </a:pPr>
            <a:r>
              <a:rPr sz="2000" b="1" spc="-15" dirty="0">
                <a:latin typeface="Calibri"/>
                <a:cs typeface="Calibri"/>
              </a:rPr>
              <a:t>buyers?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5181600"/>
            <a:ext cx="4724400" cy="1201420"/>
          </a:xfrm>
          <a:custGeom>
            <a:avLst/>
            <a:gdLst/>
            <a:ahLst/>
            <a:cxnLst/>
            <a:rect l="l" t="t" r="r" b="b"/>
            <a:pathLst>
              <a:path w="4724400" h="1201420">
                <a:moveTo>
                  <a:pt x="0" y="1200912"/>
                </a:moveTo>
                <a:lnTo>
                  <a:pt x="4724400" y="1200912"/>
                </a:lnTo>
                <a:lnTo>
                  <a:pt x="4724400" y="0"/>
                </a:lnTo>
                <a:lnTo>
                  <a:pt x="0" y="0"/>
                </a:lnTo>
                <a:lnTo>
                  <a:pt x="0" y="1200912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8739" y="5201792"/>
            <a:ext cx="44183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FFFF00"/>
                </a:solidFill>
                <a:latin typeface="Calibri"/>
                <a:cs typeface="Calibri"/>
              </a:rPr>
              <a:t>Market </a:t>
            </a:r>
            <a:r>
              <a:rPr sz="1800" b="1" spc="-10" dirty="0">
                <a:solidFill>
                  <a:srgbClr val="FFFF00"/>
                </a:solidFill>
                <a:latin typeface="Calibri"/>
                <a:cs typeface="Calibri"/>
              </a:rPr>
              <a:t>size </a:t>
            </a:r>
            <a:r>
              <a:rPr sz="1800" b="1" spc="-15" dirty="0">
                <a:solidFill>
                  <a:srgbClr val="FFFF00"/>
                </a:solidFill>
                <a:latin typeface="Calibri"/>
                <a:cs typeface="Calibri"/>
              </a:rPr>
              <a:t>potential: </a:t>
            </a:r>
            <a:r>
              <a:rPr sz="1800" b="1" spc="-5" dirty="0">
                <a:solidFill>
                  <a:srgbClr val="FFFF00"/>
                </a:solidFill>
                <a:latin typeface="Calibri"/>
                <a:cs typeface="Calibri"/>
              </a:rPr>
              <a:t>Rs </a:t>
            </a:r>
            <a:r>
              <a:rPr sz="1800" b="1" dirty="0">
                <a:solidFill>
                  <a:srgbClr val="FFFF00"/>
                </a:solidFill>
                <a:latin typeface="Calibri"/>
                <a:cs typeface="Calibri"/>
              </a:rPr>
              <a:t>25 </a:t>
            </a:r>
            <a:r>
              <a:rPr sz="1800" b="1" spc="-10" dirty="0">
                <a:solidFill>
                  <a:srgbClr val="FFFF00"/>
                </a:solidFill>
                <a:latin typeface="Calibri"/>
                <a:cs typeface="Calibri"/>
              </a:rPr>
              <a:t>crore-Rs </a:t>
            </a:r>
            <a:r>
              <a:rPr sz="1800" b="1" dirty="0">
                <a:solidFill>
                  <a:srgbClr val="FFFF00"/>
                </a:solidFill>
                <a:latin typeface="Calibri"/>
                <a:cs typeface="Calibri"/>
              </a:rPr>
              <a:t>100</a:t>
            </a:r>
            <a:r>
              <a:rPr sz="1800" b="1" spc="5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FFFF00"/>
                </a:solidFill>
                <a:latin typeface="Calibri"/>
                <a:cs typeface="Calibri"/>
              </a:rPr>
              <a:t>crore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8739" y="5475833"/>
            <a:ext cx="200152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5" dirty="0">
                <a:solidFill>
                  <a:srgbClr val="FFFF00"/>
                </a:solidFill>
                <a:latin typeface="Calibri"/>
                <a:cs typeface="Calibri"/>
              </a:rPr>
              <a:t>Venture </a:t>
            </a:r>
            <a:r>
              <a:rPr sz="1800" b="1" spc="-10" dirty="0">
                <a:solidFill>
                  <a:srgbClr val="FFFF00"/>
                </a:solidFill>
                <a:latin typeface="Calibri"/>
                <a:cs typeface="Calibri"/>
              </a:rPr>
              <a:t>growth</a:t>
            </a:r>
            <a:r>
              <a:rPr sz="1800" b="1" spc="-4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1800" b="1" spc="-25" dirty="0">
                <a:solidFill>
                  <a:srgbClr val="FFFF00"/>
                </a:solidFill>
                <a:latin typeface="Calibri"/>
                <a:cs typeface="Calibri"/>
              </a:rPr>
              <a:t>rate:</a:t>
            </a:r>
            <a:endParaRPr sz="1800">
              <a:latin typeface="Calibri"/>
              <a:cs typeface="Calibri"/>
            </a:endParaRPr>
          </a:p>
          <a:p>
            <a:pPr marL="12700" marR="655955">
              <a:lnSpc>
                <a:spcPct val="100000"/>
              </a:lnSpc>
            </a:pPr>
            <a:r>
              <a:rPr sz="1800" b="1" spc="-15" dirty="0">
                <a:solidFill>
                  <a:srgbClr val="FFFF00"/>
                </a:solidFill>
                <a:latin typeface="Calibri"/>
                <a:cs typeface="Calibri"/>
              </a:rPr>
              <a:t>Market</a:t>
            </a:r>
            <a:r>
              <a:rPr sz="1800" b="1" spc="-9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Calibri"/>
                <a:cs typeface="Calibri"/>
              </a:rPr>
              <a:t>share:  </a:t>
            </a:r>
            <a:r>
              <a:rPr sz="1800" b="1" spc="-10" dirty="0">
                <a:solidFill>
                  <a:srgbClr val="FFFF00"/>
                </a:solidFill>
                <a:latin typeface="Calibri"/>
                <a:cs typeface="Calibri"/>
              </a:rPr>
              <a:t>Entry</a:t>
            </a:r>
            <a:r>
              <a:rPr sz="1800" b="1" spc="-3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FF00"/>
                </a:solidFill>
                <a:latin typeface="Calibri"/>
                <a:cs typeface="Calibri"/>
              </a:rPr>
              <a:t>barrier: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16388" y="5475833"/>
            <a:ext cx="152654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275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00"/>
                </a:solidFill>
                <a:latin typeface="Calibri"/>
                <a:cs typeface="Calibri"/>
              </a:rPr>
              <a:t>20% </a:t>
            </a:r>
            <a:r>
              <a:rPr sz="1800" b="1" spc="-15" dirty="0">
                <a:solidFill>
                  <a:srgbClr val="FFFF00"/>
                </a:solidFill>
                <a:latin typeface="Calibri"/>
                <a:cs typeface="Calibri"/>
              </a:rPr>
              <a:t>to</a:t>
            </a:r>
            <a:r>
              <a:rPr sz="1800" b="1" spc="-8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00"/>
                </a:solidFill>
                <a:latin typeface="Calibri"/>
                <a:cs typeface="Calibri"/>
              </a:rPr>
              <a:t>40%</a:t>
            </a:r>
            <a:endParaRPr sz="1800">
              <a:latin typeface="Calibri"/>
              <a:cs typeface="Calibri"/>
            </a:endParaRPr>
          </a:p>
          <a:p>
            <a:pPr marL="384810">
              <a:lnSpc>
                <a:spcPct val="100000"/>
              </a:lnSpc>
            </a:pPr>
            <a:r>
              <a:rPr sz="1800" b="1" dirty="0">
                <a:solidFill>
                  <a:srgbClr val="FFFF00"/>
                </a:solidFill>
                <a:latin typeface="Calibri"/>
                <a:cs typeface="Calibri"/>
              </a:rPr>
              <a:t>10% </a:t>
            </a:r>
            <a:r>
              <a:rPr sz="1800" b="1" spc="-15" dirty="0">
                <a:solidFill>
                  <a:srgbClr val="FFFF00"/>
                </a:solidFill>
                <a:latin typeface="Calibri"/>
                <a:cs typeface="Calibri"/>
              </a:rPr>
              <a:t>to</a:t>
            </a:r>
            <a:r>
              <a:rPr sz="1800" b="1" spc="-5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00"/>
                </a:solidFill>
                <a:latin typeface="Calibri"/>
                <a:cs typeface="Calibri"/>
              </a:rPr>
              <a:t>25%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rgbClr val="FFFF00"/>
                </a:solidFill>
                <a:latin typeface="Calibri"/>
                <a:cs typeface="Calibri"/>
              </a:rPr>
              <a:t>Timing </a:t>
            </a:r>
            <a:r>
              <a:rPr sz="1800" b="1" spc="-5" dirty="0">
                <a:solidFill>
                  <a:srgbClr val="FFFF00"/>
                </a:solidFill>
                <a:latin typeface="Calibri"/>
                <a:cs typeface="Calibri"/>
              </a:rPr>
              <a:t>and</a:t>
            </a:r>
            <a:r>
              <a:rPr sz="1800" b="1" spc="-4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FF00"/>
                </a:solidFill>
                <a:latin typeface="Calibri"/>
                <a:cs typeface="Calibri"/>
              </a:rPr>
              <a:t>size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181600" y="3657600"/>
            <a:ext cx="3465829" cy="2971800"/>
          </a:xfrm>
          <a:custGeom>
            <a:avLst/>
            <a:gdLst/>
            <a:ahLst/>
            <a:cxnLst/>
            <a:rect l="l" t="t" r="r" b="b"/>
            <a:pathLst>
              <a:path w="3465829" h="2971800">
                <a:moveTo>
                  <a:pt x="0" y="2971800"/>
                </a:moveTo>
                <a:lnTo>
                  <a:pt x="3465576" y="2971800"/>
                </a:lnTo>
                <a:lnTo>
                  <a:pt x="3465576" y="0"/>
                </a:lnTo>
                <a:lnTo>
                  <a:pt x="0" y="0"/>
                </a:lnTo>
                <a:lnTo>
                  <a:pt x="0" y="297180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5444997" y="3727450"/>
            <a:ext cx="3143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95" dirty="0">
                <a:latin typeface="Calibri"/>
                <a:cs typeface="Calibri"/>
              </a:rPr>
              <a:t>T</a:t>
            </a:r>
            <a:r>
              <a:rPr sz="1200" b="1" spc="-10" dirty="0">
                <a:latin typeface="Calibri"/>
                <a:cs typeface="Calibri"/>
              </a:rPr>
              <a:t>A</a:t>
            </a:r>
            <a:r>
              <a:rPr sz="1200" b="1" dirty="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44539" y="3727450"/>
            <a:ext cx="2015489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latin typeface="Calibri"/>
                <a:cs typeface="Calibri"/>
              </a:rPr>
              <a:t>Total </a:t>
            </a:r>
            <a:r>
              <a:rPr sz="1200" b="1" spc="-10" dirty="0">
                <a:latin typeface="Calibri"/>
                <a:cs typeface="Calibri"/>
              </a:rPr>
              <a:t>Available </a:t>
            </a:r>
            <a:r>
              <a:rPr sz="1200" b="1" spc="-5" dirty="0">
                <a:latin typeface="Calibri"/>
                <a:cs typeface="Calibri"/>
              </a:rPr>
              <a:t>Market  Combined revenues </a:t>
            </a:r>
            <a:r>
              <a:rPr sz="1200" b="1" dirty="0">
                <a:latin typeface="Calibri"/>
                <a:cs typeface="Calibri"/>
              </a:rPr>
              <a:t>of </a:t>
            </a:r>
            <a:r>
              <a:rPr sz="1200" b="1" spc="-5" dirty="0">
                <a:latin typeface="Calibri"/>
                <a:cs typeface="Calibri"/>
              </a:rPr>
              <a:t>all  companies that can theortically  </a:t>
            </a:r>
            <a:r>
              <a:rPr sz="1200" b="1" dirty="0">
                <a:latin typeface="Calibri"/>
                <a:cs typeface="Calibri"/>
              </a:rPr>
              <a:t>serve a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market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444997" y="4648327"/>
            <a:ext cx="3206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latin typeface="Calibri"/>
                <a:cs typeface="Calibri"/>
              </a:rPr>
              <a:t>S</a:t>
            </a:r>
            <a:r>
              <a:rPr sz="1200" b="1" spc="-10" dirty="0">
                <a:latin typeface="Calibri"/>
                <a:cs typeface="Calibri"/>
              </a:rPr>
              <a:t>A</a:t>
            </a:r>
            <a:r>
              <a:rPr sz="1200" b="1" dirty="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344539" y="4648327"/>
            <a:ext cx="222123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libri"/>
                <a:cs typeface="Calibri"/>
              </a:rPr>
              <a:t>Served </a:t>
            </a:r>
            <a:r>
              <a:rPr sz="1200" b="1" spc="-10" dirty="0">
                <a:latin typeface="Calibri"/>
                <a:cs typeface="Calibri"/>
              </a:rPr>
              <a:t>Available </a:t>
            </a:r>
            <a:r>
              <a:rPr sz="1200" b="1" spc="-5" dirty="0">
                <a:latin typeface="Calibri"/>
                <a:cs typeface="Calibri"/>
              </a:rPr>
              <a:t>Market</a:t>
            </a:r>
            <a:endParaRPr sz="12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The subset of </a:t>
            </a:r>
            <a:r>
              <a:rPr sz="1200" b="1" spc="-5" dirty="0">
                <a:latin typeface="Calibri"/>
                <a:cs typeface="Calibri"/>
              </a:rPr>
              <a:t>the </a:t>
            </a:r>
            <a:r>
              <a:rPr sz="1200" b="1" spc="-10" dirty="0">
                <a:latin typeface="Calibri"/>
                <a:cs typeface="Calibri"/>
              </a:rPr>
              <a:t>market </a:t>
            </a:r>
            <a:r>
              <a:rPr sz="1200" b="1" spc="-5" dirty="0">
                <a:latin typeface="Calibri"/>
                <a:cs typeface="Calibri"/>
              </a:rPr>
              <a:t>that</a:t>
            </a:r>
            <a:r>
              <a:rPr sz="1200" b="1" spc="-10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your  sales </a:t>
            </a:r>
            <a:r>
              <a:rPr sz="1200" b="1" spc="-10" dirty="0">
                <a:latin typeface="Calibri"/>
                <a:cs typeface="Calibri"/>
              </a:rPr>
              <a:t>team </a:t>
            </a:r>
            <a:r>
              <a:rPr sz="1200" b="1" spc="-5" dirty="0">
                <a:latin typeface="Calibri"/>
                <a:cs typeface="Calibri"/>
              </a:rPr>
              <a:t>can address </a:t>
            </a:r>
            <a:r>
              <a:rPr sz="1200" b="1" dirty="0">
                <a:latin typeface="Calibri"/>
                <a:cs typeface="Calibri"/>
              </a:rPr>
              <a:t>or </a:t>
            </a:r>
            <a:r>
              <a:rPr sz="1200" b="1" spc="-5" dirty="0">
                <a:latin typeface="Calibri"/>
                <a:cs typeface="Calibri"/>
              </a:rPr>
              <a:t>that the  product provides specific</a:t>
            </a:r>
            <a:r>
              <a:rPr sz="1200" b="1" spc="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value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444997" y="5572455"/>
            <a:ext cx="2349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libri"/>
                <a:cs typeface="Calibri"/>
              </a:rPr>
              <a:t>TM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344539" y="5572455"/>
            <a:ext cx="21424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latin typeface="Calibri"/>
                <a:cs typeface="Calibri"/>
              </a:rPr>
              <a:t>Target </a:t>
            </a:r>
            <a:r>
              <a:rPr sz="1200" b="1" spc="-5" dirty="0">
                <a:latin typeface="Calibri"/>
                <a:cs typeface="Calibri"/>
              </a:rPr>
              <a:t>Market </a:t>
            </a:r>
            <a:r>
              <a:rPr sz="1200" b="1" dirty="0">
                <a:latin typeface="Calibri"/>
                <a:cs typeface="Calibri"/>
              </a:rPr>
              <a:t>–</a:t>
            </a:r>
            <a:r>
              <a:rPr sz="1200" b="1" spc="-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Beach-head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200" b="1" dirty="0">
                <a:latin typeface="Calibri"/>
                <a:cs typeface="Calibri"/>
              </a:rPr>
              <a:t>The </a:t>
            </a:r>
            <a:r>
              <a:rPr sz="1200" b="1" spc="-10" dirty="0">
                <a:latin typeface="Calibri"/>
                <a:cs typeface="Calibri"/>
              </a:rPr>
              <a:t>initial </a:t>
            </a:r>
            <a:r>
              <a:rPr sz="1200" b="1" spc="-5" dirty="0">
                <a:latin typeface="Calibri"/>
                <a:cs typeface="Calibri"/>
              </a:rPr>
              <a:t>focused customer </a:t>
            </a:r>
            <a:r>
              <a:rPr sz="1200" b="1" dirty="0">
                <a:latin typeface="Calibri"/>
                <a:cs typeface="Calibri"/>
              </a:rPr>
              <a:t>base  </a:t>
            </a:r>
            <a:r>
              <a:rPr sz="1200" b="1" spc="-5" dirty="0">
                <a:latin typeface="Calibri"/>
                <a:cs typeface="Calibri"/>
              </a:rPr>
              <a:t>that your product </a:t>
            </a:r>
            <a:r>
              <a:rPr sz="1200" b="1" spc="-10" dirty="0">
                <a:latin typeface="Calibri"/>
                <a:cs typeface="Calibri"/>
              </a:rPr>
              <a:t>will</a:t>
            </a:r>
            <a:r>
              <a:rPr sz="1200" b="1" spc="3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reach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8305800" y="0"/>
            <a:ext cx="838200" cy="832485"/>
          </a:xfrm>
          <a:custGeom>
            <a:avLst/>
            <a:gdLst/>
            <a:ahLst/>
            <a:cxnLst/>
            <a:rect l="l" t="t" r="r" b="b"/>
            <a:pathLst>
              <a:path w="838200" h="832485">
                <a:moveTo>
                  <a:pt x="0" y="832103"/>
                </a:moveTo>
                <a:lnTo>
                  <a:pt x="838200" y="832103"/>
                </a:lnTo>
                <a:lnTo>
                  <a:pt x="838200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8387333" y="0"/>
            <a:ext cx="6407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0" dirty="0">
                <a:solidFill>
                  <a:srgbClr val="FFFFFF"/>
                </a:solidFill>
                <a:latin typeface="Calibri"/>
                <a:cs typeface="Calibri"/>
              </a:rPr>
              <a:t>#6</a:t>
            </a:r>
            <a:endParaRPr sz="4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1960" y="0"/>
            <a:ext cx="31807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</a:t>
            </a:r>
            <a:r>
              <a:rPr spc="0" dirty="0"/>
              <a:t>o</a:t>
            </a:r>
            <a:r>
              <a:rPr spc="-5" dirty="0"/>
              <a:t>mpe</a:t>
            </a:r>
            <a:r>
              <a:rPr spc="-25" dirty="0"/>
              <a:t>t</a:t>
            </a:r>
            <a:r>
              <a:rPr dirty="0"/>
              <a:t>it</a:t>
            </a:r>
            <a:r>
              <a:rPr spc="-20" dirty="0"/>
              <a:t>i</a:t>
            </a:r>
            <a:r>
              <a:rPr dirty="0"/>
              <a:t>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244" y="976780"/>
            <a:ext cx="7840980" cy="4222115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489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20" dirty="0">
                <a:latin typeface="Calibri"/>
                <a:cs typeface="Calibri"/>
              </a:rPr>
              <a:t>List</a:t>
            </a:r>
            <a:r>
              <a:rPr sz="3200" b="1" spc="5" dirty="0">
                <a:latin typeface="Calibri"/>
                <a:cs typeface="Calibri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competitors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85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20" dirty="0">
                <a:latin typeface="Calibri"/>
                <a:cs typeface="Calibri"/>
              </a:rPr>
              <a:t>List </a:t>
            </a:r>
            <a:r>
              <a:rPr sz="3200" b="1" spc="-15" dirty="0">
                <a:latin typeface="Calibri"/>
                <a:cs typeface="Calibri"/>
              </a:rPr>
              <a:t>competitive</a:t>
            </a:r>
            <a:r>
              <a:rPr sz="3200" b="1" spc="60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advantages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ts val="3650"/>
              </a:lnSpc>
              <a:spcBef>
                <a:spcPts val="385"/>
              </a:spcBef>
              <a:buClr>
                <a:srgbClr val="FF0000"/>
              </a:buClr>
              <a:buFont typeface="Wingdings"/>
              <a:buChar char=""/>
              <a:tabLst>
                <a:tab pos="356870" algn="l"/>
                <a:tab pos="357505" algn="l"/>
              </a:tabLst>
            </a:pPr>
            <a:r>
              <a:rPr sz="3200" b="1" spc="-10" dirty="0">
                <a:latin typeface="Calibri"/>
                <a:cs typeface="Calibri"/>
              </a:rPr>
              <a:t>Bring out </a:t>
            </a:r>
            <a:r>
              <a:rPr sz="3200" b="1" spc="-5" dirty="0">
                <a:latin typeface="Calibri"/>
                <a:cs typeface="Calibri"/>
              </a:rPr>
              <a:t>clearly </a:t>
            </a:r>
            <a:r>
              <a:rPr sz="3200" b="1" spc="-20" dirty="0">
                <a:latin typeface="Calibri"/>
                <a:cs typeface="Calibri"/>
              </a:rPr>
              <a:t>advantages </a:t>
            </a:r>
            <a:r>
              <a:rPr sz="3200" b="1" spc="-5" dirty="0">
                <a:latin typeface="Calibri"/>
                <a:cs typeface="Calibri"/>
              </a:rPr>
              <a:t>of </a:t>
            </a:r>
            <a:r>
              <a:rPr sz="3200" b="1" spc="-15" dirty="0">
                <a:latin typeface="Calibri"/>
                <a:cs typeface="Calibri"/>
              </a:rPr>
              <a:t>your</a:t>
            </a:r>
            <a:r>
              <a:rPr sz="3200" b="1" spc="60" dirty="0">
                <a:latin typeface="Calibri"/>
                <a:cs typeface="Calibri"/>
              </a:rPr>
              <a:t> </a:t>
            </a:r>
            <a:r>
              <a:rPr sz="3200" b="1" spc="-15" dirty="0">
                <a:latin typeface="Calibri"/>
                <a:cs typeface="Calibri"/>
              </a:rPr>
              <a:t>offering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ts val="3650"/>
              </a:lnSpc>
            </a:pPr>
            <a:r>
              <a:rPr sz="3200" b="1" spc="-5" dirty="0">
                <a:latin typeface="Calibri"/>
                <a:cs typeface="Calibri"/>
              </a:rPr>
              <a:t>in </a:t>
            </a:r>
            <a:r>
              <a:rPr sz="3200" b="1" spc="-20" dirty="0">
                <a:latin typeface="Calibri"/>
                <a:cs typeface="Calibri"/>
              </a:rPr>
              <a:t>terms</a:t>
            </a:r>
            <a:r>
              <a:rPr sz="3200" b="1" spc="35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of:</a:t>
            </a:r>
            <a:endParaRPr sz="3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85"/>
              </a:spcBef>
              <a:buClr>
                <a:srgbClr val="FF0000"/>
              </a:buClr>
              <a:buFont typeface="Wingdings"/>
              <a:buChar char=""/>
              <a:tabLst>
                <a:tab pos="756920" algn="l"/>
              </a:tabLst>
            </a:pPr>
            <a:r>
              <a:rPr sz="3200" b="1" spc="-5" dirty="0">
                <a:latin typeface="Calibri"/>
                <a:cs typeface="Calibri"/>
              </a:rPr>
              <a:t>Functionality</a:t>
            </a:r>
            <a:endParaRPr sz="3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84"/>
              </a:spcBef>
              <a:buClr>
                <a:srgbClr val="FF0000"/>
              </a:buClr>
              <a:buFont typeface="Wingdings"/>
              <a:buChar char=""/>
              <a:tabLst>
                <a:tab pos="756920" algn="l"/>
              </a:tabLst>
            </a:pPr>
            <a:r>
              <a:rPr sz="3200" b="1" spc="-25" dirty="0">
                <a:latin typeface="Calibri"/>
                <a:cs typeface="Calibri"/>
              </a:rPr>
              <a:t>Features</a:t>
            </a:r>
            <a:endParaRPr sz="3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85"/>
              </a:spcBef>
              <a:buClr>
                <a:srgbClr val="FF0000"/>
              </a:buClr>
              <a:buFont typeface="Wingdings"/>
              <a:buChar char=""/>
              <a:tabLst>
                <a:tab pos="756920" algn="l"/>
              </a:tabLst>
            </a:pPr>
            <a:r>
              <a:rPr sz="3200" b="1" spc="-10" dirty="0">
                <a:latin typeface="Calibri"/>
                <a:cs typeface="Calibri"/>
              </a:rPr>
              <a:t>Range</a:t>
            </a:r>
            <a:endParaRPr sz="320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80"/>
              </a:spcBef>
              <a:buClr>
                <a:srgbClr val="FF0000"/>
              </a:buClr>
              <a:buFont typeface="Wingdings"/>
              <a:buChar char=""/>
              <a:tabLst>
                <a:tab pos="756920" algn="l"/>
              </a:tabLst>
            </a:pPr>
            <a:r>
              <a:rPr sz="3200" b="1" spc="-5" dirty="0">
                <a:latin typeface="Calibri"/>
                <a:cs typeface="Calibri"/>
              </a:rPr>
              <a:t>Price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4400" y="5715000"/>
            <a:ext cx="7239000" cy="954405"/>
          </a:xfrm>
          <a:prstGeom prst="rect">
            <a:avLst/>
          </a:prstGeom>
          <a:solidFill>
            <a:srgbClr val="622422"/>
          </a:solidFill>
        </p:spPr>
        <p:txBody>
          <a:bodyPr vert="horz" wrap="square" lIns="0" tIns="247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95"/>
              </a:spcBef>
            </a:pPr>
            <a:r>
              <a:rPr sz="2800" b="1" spc="-5" dirty="0">
                <a:solidFill>
                  <a:srgbClr val="FFFF00"/>
                </a:solidFill>
                <a:latin typeface="Calibri"/>
                <a:cs typeface="Calibri"/>
              </a:rPr>
              <a:t>What could </a:t>
            </a:r>
            <a:r>
              <a:rPr sz="2800" b="1" dirty="0">
                <a:solidFill>
                  <a:srgbClr val="FFFF00"/>
                </a:solidFill>
                <a:latin typeface="Calibri"/>
                <a:cs typeface="Calibri"/>
              </a:rPr>
              <a:t>be the </a:t>
            </a:r>
            <a:r>
              <a:rPr sz="2800" b="1" spc="-5" dirty="0">
                <a:solidFill>
                  <a:srgbClr val="FFFF00"/>
                </a:solidFill>
                <a:latin typeface="Calibri"/>
                <a:cs typeface="Calibri"/>
              </a:rPr>
              <a:t>most </a:t>
            </a:r>
            <a:r>
              <a:rPr sz="2800" b="1" dirty="0">
                <a:solidFill>
                  <a:srgbClr val="FFFF00"/>
                </a:solidFill>
                <a:latin typeface="Calibri"/>
                <a:cs typeface="Calibri"/>
              </a:rPr>
              <a:t>difficult</a:t>
            </a:r>
            <a:r>
              <a:rPr sz="2800" b="1" spc="-15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FFFF00"/>
                </a:solidFill>
                <a:latin typeface="Calibri"/>
                <a:cs typeface="Calibri"/>
              </a:rPr>
              <a:t>hurdles?</a:t>
            </a:r>
            <a:endParaRPr sz="28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</a:pPr>
            <a:r>
              <a:rPr sz="2800" b="1" spc="0" dirty="0">
                <a:solidFill>
                  <a:srgbClr val="FFFF00"/>
                </a:solidFill>
                <a:latin typeface="Calibri"/>
                <a:cs typeface="Calibri"/>
              </a:rPr>
              <a:t>How </a:t>
            </a:r>
            <a:r>
              <a:rPr sz="2800" b="1" spc="-10" dirty="0">
                <a:solidFill>
                  <a:srgbClr val="FFFF00"/>
                </a:solidFill>
                <a:latin typeface="Calibri"/>
                <a:cs typeface="Calibri"/>
              </a:rPr>
              <a:t>you </a:t>
            </a:r>
            <a:r>
              <a:rPr sz="2800" b="1" dirty="0">
                <a:solidFill>
                  <a:srgbClr val="FFFF00"/>
                </a:solidFill>
                <a:latin typeface="Calibri"/>
                <a:cs typeface="Calibri"/>
              </a:rPr>
              <a:t>will </a:t>
            </a:r>
            <a:r>
              <a:rPr sz="2800" b="1" spc="5" dirty="0">
                <a:solidFill>
                  <a:srgbClr val="FFFF00"/>
                </a:solidFill>
                <a:latin typeface="Calibri"/>
                <a:cs typeface="Calibri"/>
              </a:rPr>
              <a:t>try </a:t>
            </a:r>
            <a:r>
              <a:rPr sz="2800" b="1" spc="-5" dirty="0">
                <a:solidFill>
                  <a:srgbClr val="FFFF00"/>
                </a:solidFill>
                <a:latin typeface="Calibri"/>
                <a:cs typeface="Calibri"/>
              </a:rPr>
              <a:t>to </a:t>
            </a:r>
            <a:r>
              <a:rPr sz="2800" b="1" spc="-10" dirty="0">
                <a:solidFill>
                  <a:srgbClr val="FFFF00"/>
                </a:solidFill>
                <a:latin typeface="Calibri"/>
                <a:cs typeface="Calibri"/>
              </a:rPr>
              <a:t>overcome</a:t>
            </a:r>
            <a:r>
              <a:rPr sz="2800" b="1" spc="-15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2800" b="1" spc="0" dirty="0">
                <a:solidFill>
                  <a:srgbClr val="FFFF00"/>
                </a:solidFill>
                <a:latin typeface="Calibri"/>
                <a:cs typeface="Calibri"/>
              </a:rPr>
              <a:t>them?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05800" y="0"/>
            <a:ext cx="838200" cy="832485"/>
          </a:xfrm>
          <a:custGeom>
            <a:avLst/>
            <a:gdLst/>
            <a:ahLst/>
            <a:cxnLst/>
            <a:rect l="l" t="t" r="r" b="b"/>
            <a:pathLst>
              <a:path w="838200" h="832485">
                <a:moveTo>
                  <a:pt x="0" y="832103"/>
                </a:moveTo>
                <a:lnTo>
                  <a:pt x="838200" y="832103"/>
                </a:lnTo>
                <a:lnTo>
                  <a:pt x="838200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387333" y="0"/>
            <a:ext cx="6407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0" dirty="0">
                <a:solidFill>
                  <a:srgbClr val="FFFFFF"/>
                </a:solidFill>
                <a:latin typeface="Calibri"/>
                <a:cs typeface="Calibri"/>
              </a:rPr>
              <a:t>#7</a:t>
            </a:r>
            <a:endParaRPr sz="4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</TotalTime>
  <Words>886</Words>
  <Application>Microsoft Office PowerPoint</Application>
  <PresentationFormat>On-screen Show (4:3)</PresentationFormat>
  <Paragraphs>222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Times New Roman</vt:lpstr>
      <vt:lpstr>Verdana</vt:lpstr>
      <vt:lpstr>Wingdings</vt:lpstr>
      <vt:lpstr>Office Theme</vt:lpstr>
      <vt:lpstr>PowerPoint Presentation</vt:lpstr>
      <vt:lpstr>PowerPoint Presentation</vt:lpstr>
      <vt:lpstr>Company Purpose</vt:lpstr>
      <vt:lpstr>Problem</vt:lpstr>
      <vt:lpstr>Solution</vt:lpstr>
      <vt:lpstr>Team</vt:lpstr>
      <vt:lpstr>Why Now</vt:lpstr>
      <vt:lpstr>Market Size</vt:lpstr>
      <vt:lpstr>Competition</vt:lpstr>
      <vt:lpstr>Product</vt:lpstr>
      <vt:lpstr>Business Model</vt:lpstr>
      <vt:lpstr>Financials - Income Statement</vt:lpstr>
      <vt:lpstr>Financials Summary</vt:lpstr>
      <vt:lpstr>Raising Money; Making and Selling #11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anand.kusre</dc:creator>
  <cp:lastModifiedBy>Prakash Kumar</cp:lastModifiedBy>
  <cp:revision>8</cp:revision>
  <dcterms:created xsi:type="dcterms:W3CDTF">2018-01-22T11:14:41Z</dcterms:created>
  <dcterms:modified xsi:type="dcterms:W3CDTF">2021-04-02T06:51:20Z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2016-04-15T00:00:00Z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2018-01-22T00:00:00Z</vt:filetime>
  </property>
</Properties>
</file>